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Sniglet"/>
      <p:regular r:id="rId24"/>
    </p:embeddedFont>
    <p:embeddedFont>
      <p:font typeface="Walter Turncoat"/>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2684BEC-3157-450B-9EA0-861D43A9CEFC}">
  <a:tblStyle styleId="{C2684BEC-3157-450B-9EA0-861D43A9CE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Sniglet-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font" Target="fonts/WalterTurncoat-regular.fntdata"/><Relationship Id="rId2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611baecc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611baecc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errors by LETTER calculated  by looking at each line and Each word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P(l f j |l s j ) is the probability that letter l s j was mistaken for l f j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Rows are ground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an 1 in ground truth, there is a 91% chance that l is the mistake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 5 in ground truth, there is a 95% chance that S is the mistake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on and 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611baecc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611baecc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611baecc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611baecc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611baecc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611baecc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11baecc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11baecc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611baecc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611baecc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611baecc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611baecc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looked at comparisons with lines of same length and words of same length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611baecc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611baecc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96ec99d4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96ec99d4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96ec99d4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96ec99d4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Start with ground truth: a list of words that are correct ...we take that list of words and create a dictionary </a:t>
            </a:r>
            <a:endParaRPr/>
          </a:p>
          <a:p>
            <a:pPr indent="-298450" lvl="0" marL="457200" rtl="0" algn="l">
              <a:spcBef>
                <a:spcPts val="0"/>
              </a:spcBef>
              <a:spcAft>
                <a:spcPts val="0"/>
              </a:spcAft>
              <a:buSzPts val="1100"/>
              <a:buAutoNum type="arabicParenR"/>
            </a:pPr>
            <a:r>
              <a:rPr lang="en"/>
              <a:t>Look at tesseract, list of words that has mistakes in it and take 80% of the data to train and we create an OCR words 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the dictionary and the OCR words list will be run through a function called Word Table that basically outputs the words with their line position and what document they are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use the digrams function , which I will explain soon, to create digrams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WE then use these digrams and the list of OCR words with their positions in the detect algorith, which I will also go over.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Circle → function </a:t>
            </a:r>
            <a:endParaRPr/>
          </a:p>
          <a:p>
            <a:pPr indent="0" lvl="0" marL="0" rtl="0" algn="l">
              <a:spcBef>
                <a:spcPts val="0"/>
              </a:spcBef>
              <a:spcAft>
                <a:spcPts val="0"/>
              </a:spcAft>
              <a:buNone/>
            </a:pPr>
            <a:r>
              <a:rPr lang="en"/>
              <a:t>Table →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Dictionary: list of all words</a:t>
            </a:r>
            <a:endParaRPr/>
          </a:p>
          <a:p>
            <a:pPr indent="0" lvl="0" marL="0" rtl="0" algn="l">
              <a:spcBef>
                <a:spcPts val="0"/>
              </a:spcBef>
              <a:spcAft>
                <a:spcPts val="0"/>
              </a:spcAft>
              <a:buNone/>
            </a:pPr>
            <a:r>
              <a:rPr lang="en"/>
              <a:t>Word table: table with positioning of each word  (line, and doc) which creates: OCR WORDS LIST with 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Digrams : 36 by 36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611baecc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611baecc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Digram [ n, n(n-1)/2 , 36, 36]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957d0cd1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957d0cd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Looked at words of length 5, which gives us 4*5 = 20/ 2 = 10 combinations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matrix that shows the existence of these combinations for all words of length 5 that occur at position 5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957d0cd1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957d0cd1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 for each combination of letter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Match these positions with your digrams (which is trained from ground truth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position of the combination does not exist, it will output a 0 and it will be detected as a zero</a:t>
            </a:r>
            <a:endParaRPr/>
          </a:p>
          <a:p>
            <a:pPr indent="0" lvl="0" marL="0" rtl="0" algn="l">
              <a:spcBef>
                <a:spcPts val="0"/>
              </a:spcBef>
              <a:spcAft>
                <a:spcPts val="0"/>
              </a:spcAft>
              <a:buNone/>
            </a:pPr>
            <a:r>
              <a:rPr lang="en"/>
              <a:t>And it will not if the combination does exist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611baecc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611baecc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611baecc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611baecc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By detecting the semantic context of OCRed documents, our algorithm can use topic-specific word frequency information to correct corrupted 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there has been much focus on improving the accuracy of OCR by incorporating language models to guide error detection and correction, these models are typically global and treat each document equivalently, even though vocabulary usage varies between documents. For example, the distribution of words in Car &amp; Driver differs from the distribution of words in the New England Journal of Medicine. Because these two publications use jargons derived from separate domains, using word frequencies observed in one periodical to correct OCR results from the other could be disastrous.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611baec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611baec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incorrect word wi in the document, we generate a list of all strings that differ from wi by zero, one, or two 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Due to the combinatorial explosion of this method, we do not consider words that are three or more characters apart from the original string.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word wc in this candidate list, we assign a score based on the particular model that is used and the letters that are flipped. For the simple global frequency approach, this combines the OCR model and the probability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4  </a:t>
            </a:r>
            <a:endParaRPr/>
          </a:p>
          <a:p>
            <a:pPr indent="0" lvl="0" marL="0" rtl="0" algn="ctr">
              <a:spcBef>
                <a:spcPts val="0"/>
              </a:spcBef>
              <a:spcAft>
                <a:spcPts val="0"/>
              </a:spcAft>
              <a:buNone/>
            </a:pPr>
            <a:r>
              <a:rPr lang="en"/>
              <a:t>Algorithm </a:t>
            </a:r>
            <a:r>
              <a:rPr lang="en"/>
              <a:t>Implementation </a:t>
            </a:r>
            <a:endParaRPr/>
          </a:p>
        </p:txBody>
      </p:sp>
      <p:sp>
        <p:nvSpPr>
          <p:cNvPr id="59" name="Google Shape;59;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OCR Error Detection and Error Correction</a:t>
            </a:r>
            <a:endParaRPr/>
          </a:p>
          <a:p>
            <a:pPr indent="0" lvl="0" marL="0" rtl="0" algn="ctr">
              <a:spcBef>
                <a:spcPts val="0"/>
              </a:spcBef>
              <a:spcAft>
                <a:spcPts val="0"/>
              </a:spcAft>
              <a:buNone/>
            </a:pPr>
            <a:r>
              <a:t/>
            </a:r>
            <a:endParaRPr/>
          </a:p>
        </p:txBody>
      </p:sp>
      <p:sp>
        <p:nvSpPr>
          <p:cNvPr id="60" name="Google Shape;60;p14"/>
          <p:cNvSpPr/>
          <p:nvPr/>
        </p:nvSpPr>
        <p:spPr>
          <a:xfrm>
            <a:off x="6715600" y="3781450"/>
            <a:ext cx="2058017" cy="1015968"/>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nvSpPr>
        <p:spPr>
          <a:xfrm>
            <a:off x="7023426" y="4023950"/>
            <a:ext cx="1565100" cy="51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FF"/>
                </a:solidFill>
                <a:latin typeface="Walter Turncoat"/>
                <a:ea typeface="Walter Turncoat"/>
                <a:cs typeface="Walter Turncoat"/>
                <a:sym typeface="Walter Turncoat"/>
              </a:rPr>
              <a:t>Group7</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23"/>
          <p:cNvPicPr preferRelativeResize="0"/>
          <p:nvPr/>
        </p:nvPicPr>
        <p:blipFill rotWithShape="1">
          <a:blip r:embed="rId3">
            <a:alphaModFix/>
          </a:blip>
          <a:srcRect b="20805" l="18615" r="21023" t="14661"/>
          <a:stretch/>
        </p:blipFill>
        <p:spPr>
          <a:xfrm>
            <a:off x="0" y="2175100"/>
            <a:ext cx="3090249" cy="857400"/>
          </a:xfrm>
          <a:prstGeom prst="rect">
            <a:avLst/>
          </a:prstGeom>
          <a:noFill/>
          <a:ln>
            <a:noFill/>
          </a:ln>
        </p:spPr>
      </p:pic>
      <p:pic>
        <p:nvPicPr>
          <p:cNvPr id="322" name="Google Shape;322;p23"/>
          <p:cNvPicPr preferRelativeResize="0"/>
          <p:nvPr/>
        </p:nvPicPr>
        <p:blipFill>
          <a:blip r:embed="rId4">
            <a:alphaModFix/>
          </a:blip>
          <a:stretch>
            <a:fillRect/>
          </a:stretch>
        </p:blipFill>
        <p:spPr>
          <a:xfrm>
            <a:off x="3013854" y="0"/>
            <a:ext cx="6130147" cy="5143501"/>
          </a:xfrm>
          <a:prstGeom prst="rect">
            <a:avLst/>
          </a:prstGeom>
          <a:noFill/>
          <a:ln>
            <a:noFill/>
          </a:ln>
        </p:spPr>
      </p:pic>
      <p:sp>
        <p:nvSpPr>
          <p:cNvPr id="323" name="Google Shape;323;p23"/>
          <p:cNvSpPr txBox="1"/>
          <p:nvPr/>
        </p:nvSpPr>
        <p:spPr>
          <a:xfrm>
            <a:off x="1948775" y="2175100"/>
            <a:ext cx="1141500" cy="8574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7" name="Shape 327"/>
        <p:cNvGrpSpPr/>
        <p:nvPr/>
      </p:nvGrpSpPr>
      <p:grpSpPr>
        <a:xfrm>
          <a:off x="0" y="0"/>
          <a:ext cx="0" cy="0"/>
          <a:chOff x="0" y="0"/>
          <a:chExt cx="0" cy="0"/>
        </a:xfrm>
      </p:grpSpPr>
      <p:sp>
        <p:nvSpPr>
          <p:cNvPr id="328" name="Google Shape;3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Pt_k</a:t>
            </a:r>
            <a:endParaRPr>
              <a:solidFill>
                <a:srgbClr val="000000"/>
              </a:solidFill>
            </a:endParaRPr>
          </a:p>
        </p:txBody>
      </p:sp>
      <p:pic>
        <p:nvPicPr>
          <p:cNvPr id="329" name="Google Shape;329;p24"/>
          <p:cNvPicPr preferRelativeResize="0"/>
          <p:nvPr/>
        </p:nvPicPr>
        <p:blipFill>
          <a:blip r:embed="rId3">
            <a:alphaModFix/>
          </a:blip>
          <a:stretch>
            <a:fillRect/>
          </a:stretch>
        </p:blipFill>
        <p:spPr>
          <a:xfrm>
            <a:off x="2215657" y="0"/>
            <a:ext cx="6702137" cy="5143500"/>
          </a:xfrm>
          <a:prstGeom prst="rect">
            <a:avLst/>
          </a:prstGeom>
          <a:noFill/>
          <a:ln>
            <a:noFill/>
          </a:ln>
        </p:spPr>
      </p:pic>
      <p:pic>
        <p:nvPicPr>
          <p:cNvPr id="330" name="Google Shape;330;p24"/>
          <p:cNvPicPr preferRelativeResize="0"/>
          <p:nvPr/>
        </p:nvPicPr>
        <p:blipFill rotWithShape="1">
          <a:blip r:embed="rId4">
            <a:alphaModFix/>
          </a:blip>
          <a:srcRect b="33309" l="62099" r="26394" t="32259"/>
          <a:stretch/>
        </p:blipFill>
        <p:spPr>
          <a:xfrm>
            <a:off x="311700" y="319475"/>
            <a:ext cx="1254624" cy="83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4" name="Shape 334"/>
        <p:cNvGrpSpPr/>
        <p:nvPr/>
      </p:nvGrpSpPr>
      <p:grpSpPr>
        <a:xfrm>
          <a:off x="0" y="0"/>
          <a:ext cx="0" cy="0"/>
          <a:chOff x="0" y="0"/>
          <a:chExt cx="0" cy="0"/>
        </a:xfrm>
      </p:grpSpPr>
      <p:sp>
        <p:nvSpPr>
          <p:cNvPr id="335" name="Google Shape;3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P(w|tk)</a:t>
            </a:r>
            <a:endParaRPr/>
          </a:p>
        </p:txBody>
      </p:sp>
      <p:pic>
        <p:nvPicPr>
          <p:cNvPr id="336" name="Google Shape;336;p25"/>
          <p:cNvPicPr preferRelativeResize="0"/>
          <p:nvPr/>
        </p:nvPicPr>
        <p:blipFill>
          <a:blip r:embed="rId3">
            <a:alphaModFix/>
          </a:blip>
          <a:stretch>
            <a:fillRect/>
          </a:stretch>
        </p:blipFill>
        <p:spPr>
          <a:xfrm>
            <a:off x="2572779" y="1576804"/>
            <a:ext cx="6259509" cy="2511300"/>
          </a:xfrm>
          <a:prstGeom prst="rect">
            <a:avLst/>
          </a:prstGeom>
          <a:noFill/>
          <a:ln>
            <a:noFill/>
          </a:ln>
        </p:spPr>
      </p:pic>
      <p:pic>
        <p:nvPicPr>
          <p:cNvPr id="337" name="Google Shape;337;p25"/>
          <p:cNvPicPr preferRelativeResize="0"/>
          <p:nvPr/>
        </p:nvPicPr>
        <p:blipFill rotWithShape="1">
          <a:blip r:embed="rId4">
            <a:alphaModFix/>
          </a:blip>
          <a:srcRect b="18789" l="47498" r="37264" t="18789"/>
          <a:stretch/>
        </p:blipFill>
        <p:spPr>
          <a:xfrm>
            <a:off x="431275" y="351450"/>
            <a:ext cx="1517500" cy="137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1" name="Shape 341"/>
        <p:cNvGrpSpPr/>
        <p:nvPr/>
      </p:nvGrpSpPr>
      <p:grpSpPr>
        <a:xfrm>
          <a:off x="0" y="0"/>
          <a:ext cx="0" cy="0"/>
          <a:chOff x="0" y="0"/>
          <a:chExt cx="0" cy="0"/>
        </a:xfrm>
      </p:grpSpPr>
      <p:sp>
        <p:nvSpPr>
          <p:cNvPr id="342" name="Google Shape;3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4" name="Google Shape;344;p26"/>
          <p:cNvPicPr preferRelativeResize="0"/>
          <p:nvPr/>
        </p:nvPicPr>
        <p:blipFill>
          <a:blip r:embed="rId3">
            <a:alphaModFix/>
          </a:blip>
          <a:stretch>
            <a:fillRect/>
          </a:stretch>
        </p:blipFill>
        <p:spPr>
          <a:xfrm>
            <a:off x="311700" y="714012"/>
            <a:ext cx="4969825" cy="3715475"/>
          </a:xfrm>
          <a:prstGeom prst="rect">
            <a:avLst/>
          </a:prstGeom>
          <a:noFill/>
          <a:ln>
            <a:noFill/>
          </a:ln>
        </p:spPr>
      </p:pic>
      <p:pic>
        <p:nvPicPr>
          <p:cNvPr id="345" name="Google Shape;345;p26"/>
          <p:cNvPicPr preferRelativeResize="0"/>
          <p:nvPr/>
        </p:nvPicPr>
        <p:blipFill>
          <a:blip r:embed="rId4">
            <a:alphaModFix/>
          </a:blip>
          <a:stretch>
            <a:fillRect/>
          </a:stretch>
        </p:blipFill>
        <p:spPr>
          <a:xfrm>
            <a:off x="5641093" y="714013"/>
            <a:ext cx="3094607" cy="3715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graphicFrame>
        <p:nvGraphicFramePr>
          <p:cNvPr id="350" name="Google Shape;350;p27"/>
          <p:cNvGraphicFramePr/>
          <p:nvPr/>
        </p:nvGraphicFramePr>
        <p:xfrm>
          <a:off x="823350" y="714188"/>
          <a:ext cx="3000000" cy="3000000"/>
        </p:xfrm>
        <a:graphic>
          <a:graphicData uri="http://schemas.openxmlformats.org/drawingml/2006/table">
            <a:tbl>
              <a:tblPr>
                <a:noFill/>
                <a:tableStyleId>{C2684BEC-3157-450B-9EA0-861D43A9CEFC}</a:tableStyleId>
              </a:tblPr>
              <a:tblGrid>
                <a:gridCol w="2572275"/>
                <a:gridCol w="2572275"/>
                <a:gridCol w="2572275"/>
              </a:tblGrid>
              <a:tr h="901375">
                <a:tc>
                  <a:txBody>
                    <a:bodyPr>
                      <a:noAutofit/>
                    </a:bodyPr>
                    <a:lstStyle/>
                    <a:p>
                      <a:pPr indent="0" lvl="0" marL="0" rtl="0" algn="l">
                        <a:spcBef>
                          <a:spcPts val="0"/>
                        </a:spcBef>
                        <a:spcAft>
                          <a:spcPts val="0"/>
                        </a:spcAft>
                        <a:buNone/>
                      </a:pPr>
                      <a:r>
                        <a:rPr b="1" lang="en" sz="1800">
                          <a:solidFill>
                            <a:schemeClr val="dk1"/>
                          </a:solidFill>
                        </a:rPr>
                        <a:t>Truth</a:t>
                      </a:r>
                      <a:endParaRPr b="1"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b="1" lang="en" sz="1800">
                          <a:solidFill>
                            <a:schemeClr val="dk1"/>
                          </a:solidFill>
                        </a:rPr>
                        <a:t>Tesseract</a:t>
                      </a:r>
                      <a:endParaRPr b="1"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b="1" lang="en" sz="1800">
                          <a:solidFill>
                            <a:schemeClr val="dk1"/>
                          </a:solidFill>
                        </a:rPr>
                        <a:t>Processed Tesseract</a:t>
                      </a:r>
                      <a:endParaRPr b="1" sz="1800">
                        <a:solidFill>
                          <a:schemeClr val="dk1"/>
                        </a:solidFill>
                      </a:endParaRPr>
                    </a:p>
                  </a:txBody>
                  <a:tcPr marT="91425" marB="91425" marR="91425" marL="91425"/>
                </a:tc>
              </a:tr>
              <a:tr h="562750">
                <a:tc>
                  <a:txBody>
                    <a:bodyPr>
                      <a:noAutofit/>
                    </a:bodyPr>
                    <a:lstStyle/>
                    <a:p>
                      <a:pPr indent="0" lvl="0" marL="0" rtl="0" algn="l">
                        <a:spcBef>
                          <a:spcPts val="0"/>
                        </a:spcBef>
                        <a:spcAft>
                          <a:spcPts val="0"/>
                        </a:spcAft>
                        <a:buNone/>
                      </a:pPr>
                      <a:r>
                        <a:rPr lang="en" sz="1800">
                          <a:solidFill>
                            <a:schemeClr val="dk1"/>
                          </a:solidFill>
                        </a:rPr>
                        <a:t>exhibit</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exhlblt</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exhibit</a:t>
                      </a:r>
                      <a:endParaRPr sz="1800">
                        <a:solidFill>
                          <a:schemeClr val="dk1"/>
                        </a:solidFill>
                      </a:endParaRPr>
                    </a:p>
                  </a:txBody>
                  <a:tcPr marT="91425" marB="91425" marR="91425" marL="91425"/>
                </a:tc>
              </a:tr>
              <a:tr h="562750">
                <a:tc>
                  <a:txBody>
                    <a:bodyPr>
                      <a:noAutofit/>
                    </a:bodyPr>
                    <a:lstStyle/>
                    <a:p>
                      <a:pPr indent="0" lvl="0" marL="0" rtl="0" algn="l">
                        <a:spcBef>
                          <a:spcPts val="0"/>
                        </a:spcBef>
                        <a:spcAft>
                          <a:spcPts val="0"/>
                        </a:spcAft>
                        <a:buNone/>
                      </a:pPr>
                      <a:r>
                        <a:rPr lang="en" sz="1800">
                          <a:solidFill>
                            <a:schemeClr val="dk1"/>
                          </a:solidFill>
                        </a:rPr>
                        <a:t>driver</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driver</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driver</a:t>
                      </a:r>
                      <a:endParaRPr sz="1800">
                        <a:solidFill>
                          <a:schemeClr val="dk1"/>
                        </a:solidFill>
                      </a:endParaRPr>
                    </a:p>
                  </a:txBody>
                  <a:tcPr marT="91425" marB="91425" marR="91425" marL="91425"/>
                </a:tc>
              </a:tr>
              <a:tr h="562750">
                <a:tc>
                  <a:txBody>
                    <a:bodyPr>
                      <a:noAutofit/>
                    </a:bodyPr>
                    <a:lstStyle/>
                    <a:p>
                      <a:pPr indent="0" lvl="0" marL="0" rtl="0" algn="l">
                        <a:spcBef>
                          <a:spcPts val="0"/>
                        </a:spcBef>
                        <a:spcAft>
                          <a:spcPts val="0"/>
                        </a:spcAft>
                        <a:buNone/>
                      </a:pPr>
                      <a:r>
                        <a:rPr lang="en" sz="1800">
                          <a:solidFill>
                            <a:schemeClr val="dk1"/>
                          </a:solidFill>
                        </a:rPr>
                        <a:t>before</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before</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before</a:t>
                      </a:r>
                      <a:endParaRPr sz="1800">
                        <a:solidFill>
                          <a:schemeClr val="dk1"/>
                        </a:solidFill>
                      </a:endParaRPr>
                    </a:p>
                  </a:txBody>
                  <a:tcPr marT="91425" marB="91425" marR="91425" marL="91425"/>
                </a:tc>
              </a:tr>
              <a:tr h="562750">
                <a:tc>
                  <a:txBody>
                    <a:bodyPr>
                      <a:noAutofit/>
                    </a:bodyPr>
                    <a:lstStyle/>
                    <a:p>
                      <a:pPr indent="0" lvl="0" marL="0" rtl="0" algn="l">
                        <a:spcBef>
                          <a:spcPts val="0"/>
                        </a:spcBef>
                        <a:spcAft>
                          <a:spcPts val="0"/>
                        </a:spcAft>
                        <a:buNone/>
                      </a:pPr>
                      <a:r>
                        <a:rPr lang="en" sz="1800">
                          <a:solidFill>
                            <a:schemeClr val="dk1"/>
                          </a:solidFill>
                        </a:rPr>
                        <a:t>in</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1n</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an</a:t>
                      </a:r>
                      <a:endParaRPr sz="1800">
                        <a:solidFill>
                          <a:schemeClr val="dk1"/>
                        </a:solidFill>
                      </a:endParaRPr>
                    </a:p>
                  </a:txBody>
                  <a:tcPr marT="91425" marB="91425" marR="91425" marL="91425"/>
                </a:tc>
              </a:tr>
              <a:tr h="562750">
                <a:tc>
                  <a:txBody>
                    <a:bodyPr>
                      <a:noAutofit/>
                    </a:bodyPr>
                    <a:lstStyle/>
                    <a:p>
                      <a:pPr indent="0" lvl="0" marL="0" rtl="0" algn="l">
                        <a:spcBef>
                          <a:spcPts val="0"/>
                        </a:spcBef>
                        <a:spcAft>
                          <a:spcPts val="0"/>
                        </a:spcAft>
                        <a:buNone/>
                      </a:pPr>
                      <a:r>
                        <a:rPr lang="en" sz="1800">
                          <a:solidFill>
                            <a:schemeClr val="dk1"/>
                          </a:solidFill>
                        </a:rPr>
                        <a:t>last</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last</a:t>
                      </a:r>
                      <a:endParaRPr sz="1800">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1"/>
                          </a:solidFill>
                        </a:rPr>
                        <a:t>last</a:t>
                      </a:r>
                      <a:endParaRPr sz="1800">
                        <a:solidFill>
                          <a:schemeClr val="dk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4" name="Shape 354"/>
        <p:cNvGrpSpPr/>
        <p:nvPr/>
      </p:nvGrpSpPr>
      <p:grpSpPr>
        <a:xfrm>
          <a:off x="0" y="0"/>
          <a:ext cx="0" cy="0"/>
          <a:chOff x="0" y="0"/>
          <a:chExt cx="0" cy="0"/>
        </a:xfrm>
      </p:grpSpPr>
      <p:sp>
        <p:nvSpPr>
          <p:cNvPr id="355" name="Google Shape;355;p28"/>
          <p:cNvSpPr txBox="1"/>
          <p:nvPr>
            <p:ph type="title"/>
          </p:nvPr>
        </p:nvSpPr>
        <p:spPr>
          <a:xfrm>
            <a:off x="58325" y="5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Precision and Recall for Word Separation</a:t>
            </a:r>
            <a:endParaRPr>
              <a:solidFill>
                <a:srgbClr val="000000"/>
              </a:solidFill>
            </a:endParaRPr>
          </a:p>
        </p:txBody>
      </p:sp>
      <p:sp>
        <p:nvSpPr>
          <p:cNvPr id="356" name="Google Shape;356;p28"/>
          <p:cNvSpPr txBox="1"/>
          <p:nvPr>
            <p:ph idx="1" type="body"/>
          </p:nvPr>
        </p:nvSpPr>
        <p:spPr>
          <a:xfrm>
            <a:off x="0" y="1266500"/>
            <a:ext cx="236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Tesseract_recall: </a:t>
            </a:r>
            <a:r>
              <a:rPr b="1" lang="en" sz="1600">
                <a:solidFill>
                  <a:srgbClr val="000000"/>
                </a:solidFill>
              </a:rPr>
              <a:t>0.633</a:t>
            </a:r>
            <a:r>
              <a:rPr lang="en" sz="1600">
                <a:solidFill>
                  <a:srgbClr val="000000"/>
                </a:solidFill>
              </a:rPr>
              <a:t> </a:t>
            </a:r>
            <a:endParaRPr sz="1600">
              <a:solidFill>
                <a:srgbClr val="000000"/>
              </a:solidFill>
            </a:endParaRPr>
          </a:p>
          <a:p>
            <a:pPr indent="0" lvl="0" marL="0" rtl="0" algn="l">
              <a:spcBef>
                <a:spcPts val="1600"/>
              </a:spcBef>
              <a:spcAft>
                <a:spcPts val="0"/>
              </a:spcAft>
              <a:buClr>
                <a:srgbClr val="000000"/>
              </a:buClr>
              <a:buSzPts val="1100"/>
              <a:buFont typeface="Arial"/>
              <a:buNone/>
            </a:pPr>
            <a:r>
              <a:rPr lang="en" sz="1600">
                <a:solidFill>
                  <a:srgbClr val="000000"/>
                </a:solidFill>
              </a:rPr>
              <a:t>Tesseract_precision : </a:t>
            </a:r>
            <a:r>
              <a:rPr b="1" lang="en" sz="1600">
                <a:solidFill>
                  <a:srgbClr val="000000"/>
                </a:solidFill>
              </a:rPr>
              <a:t>0.63</a:t>
            </a:r>
            <a:endParaRPr b="1" sz="1600">
              <a:solidFill>
                <a:srgbClr val="000000"/>
              </a:solidFill>
            </a:endParaRPr>
          </a:p>
          <a:p>
            <a:pPr indent="0" lvl="0" marL="0" rtl="0" algn="l">
              <a:spcBef>
                <a:spcPts val="1600"/>
              </a:spcBef>
              <a:spcAft>
                <a:spcPts val="0"/>
              </a:spcAft>
              <a:buNone/>
            </a:pPr>
            <a:r>
              <a:t/>
            </a:r>
            <a:endParaRPr sz="1600">
              <a:solidFill>
                <a:srgbClr val="000000"/>
              </a:solidFill>
            </a:endParaRPr>
          </a:p>
          <a:p>
            <a:pPr indent="0" lvl="0" marL="0" rtl="0" algn="l">
              <a:spcBef>
                <a:spcPts val="1600"/>
              </a:spcBef>
              <a:spcAft>
                <a:spcPts val="0"/>
              </a:spcAft>
              <a:buNone/>
            </a:pPr>
            <a:r>
              <a:rPr lang="en" sz="1600">
                <a:solidFill>
                  <a:srgbClr val="000000"/>
                </a:solidFill>
              </a:rPr>
              <a:t>Processed_Tesseract recall:</a:t>
            </a:r>
            <a:r>
              <a:rPr b="1" lang="en" sz="1600">
                <a:solidFill>
                  <a:srgbClr val="000000"/>
                </a:solidFill>
              </a:rPr>
              <a:t> 0.31 </a:t>
            </a:r>
            <a:endParaRPr b="1" sz="1600">
              <a:solidFill>
                <a:srgbClr val="000000"/>
              </a:solidFill>
            </a:endParaRPr>
          </a:p>
          <a:p>
            <a:pPr indent="0" lvl="0" marL="0" rtl="0" algn="l">
              <a:spcBef>
                <a:spcPts val="1600"/>
              </a:spcBef>
              <a:spcAft>
                <a:spcPts val="0"/>
              </a:spcAft>
              <a:buNone/>
            </a:pPr>
            <a:r>
              <a:rPr lang="en" sz="1600">
                <a:solidFill>
                  <a:srgbClr val="000000"/>
                </a:solidFill>
              </a:rPr>
              <a:t>Processed_Tesseract precision: </a:t>
            </a:r>
            <a:r>
              <a:rPr b="1" lang="en" sz="1600">
                <a:solidFill>
                  <a:srgbClr val="000000"/>
                </a:solidFill>
              </a:rPr>
              <a:t>0.34</a:t>
            </a:r>
            <a:endParaRPr b="1" sz="1600">
              <a:solidFill>
                <a:srgbClr val="000000"/>
              </a:solidFill>
            </a:endParaRPr>
          </a:p>
          <a:p>
            <a:pPr indent="0" lvl="0" marL="0" rtl="0" algn="l">
              <a:spcBef>
                <a:spcPts val="1600"/>
              </a:spcBef>
              <a:spcAft>
                <a:spcPts val="1600"/>
              </a:spcAft>
              <a:buNone/>
            </a:pPr>
            <a:r>
              <a:t/>
            </a:r>
            <a:endParaRPr/>
          </a:p>
        </p:txBody>
      </p:sp>
      <p:pic>
        <p:nvPicPr>
          <p:cNvPr id="357" name="Google Shape;357;p28"/>
          <p:cNvPicPr preferRelativeResize="0"/>
          <p:nvPr/>
        </p:nvPicPr>
        <p:blipFill>
          <a:blip r:embed="rId3">
            <a:alphaModFix/>
          </a:blip>
          <a:stretch>
            <a:fillRect/>
          </a:stretch>
        </p:blipFill>
        <p:spPr>
          <a:xfrm>
            <a:off x="2660425" y="624975"/>
            <a:ext cx="6299250" cy="426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Precision and Recall </a:t>
            </a:r>
            <a:endParaRPr sz="2400"/>
          </a:p>
          <a:p>
            <a:pPr indent="0" lvl="0" marL="0" rtl="0" algn="l">
              <a:spcBef>
                <a:spcPts val="0"/>
              </a:spcBef>
              <a:spcAft>
                <a:spcPts val="0"/>
              </a:spcAft>
              <a:buNone/>
            </a:pPr>
            <a:r>
              <a:rPr lang="en" sz="2400"/>
              <a:t>For character separation</a:t>
            </a:r>
            <a:endParaRPr sz="2400"/>
          </a:p>
        </p:txBody>
      </p:sp>
      <p:sp>
        <p:nvSpPr>
          <p:cNvPr id="363" name="Google Shape;363;p29"/>
          <p:cNvSpPr txBox="1"/>
          <p:nvPr>
            <p:ph idx="1" type="body"/>
          </p:nvPr>
        </p:nvSpPr>
        <p:spPr>
          <a:xfrm>
            <a:off x="311700" y="14220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Tesseract_mean = 0.82</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n">
                <a:solidFill>
                  <a:srgbClr val="FFFFFF"/>
                </a:solidFill>
              </a:rPr>
              <a:t>Processed_mean = 0.56</a:t>
            </a:r>
            <a:endParaRPr>
              <a:solidFill>
                <a:srgbClr val="FFFFFF"/>
              </a:solidFill>
            </a:endParaRPr>
          </a:p>
        </p:txBody>
      </p:sp>
      <p:pic>
        <p:nvPicPr>
          <p:cNvPr id="364" name="Google Shape;364;p29"/>
          <p:cNvPicPr preferRelativeResize="0"/>
          <p:nvPr/>
        </p:nvPicPr>
        <p:blipFill>
          <a:blip r:embed="rId3">
            <a:alphaModFix/>
          </a:blip>
          <a:stretch>
            <a:fillRect/>
          </a:stretch>
        </p:blipFill>
        <p:spPr>
          <a:xfrm>
            <a:off x="4008141" y="0"/>
            <a:ext cx="513586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370" name="Google Shape;37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Topic modeling by line instead of by document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Cross validation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Iterative contextual modeling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External dictionary</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Error detection - Paper D2 </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Letter N-gram</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Error correction - Paper C5</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Topic Models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Files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When we read the files, we drop the documents that the length of groundTruth and tesseract doesn’t match each other.</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Detection - Letter N-gram</a:t>
            </a:r>
            <a:endParaRPr/>
          </a:p>
        </p:txBody>
      </p:sp>
      <p:sp>
        <p:nvSpPr>
          <p:cNvPr id="73" name="Google Shape;73;p16"/>
          <p:cNvSpPr/>
          <p:nvPr/>
        </p:nvSpPr>
        <p:spPr>
          <a:xfrm>
            <a:off x="3290098" y="2411955"/>
            <a:ext cx="1437600" cy="14373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Word Table</a:t>
            </a:r>
            <a:endParaRPr sz="1600">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(Position)</a:t>
            </a:r>
            <a:endParaRPr>
              <a:solidFill>
                <a:srgbClr val="FFFFFF"/>
              </a:solidFill>
              <a:latin typeface="Sniglet"/>
              <a:ea typeface="Sniglet"/>
              <a:cs typeface="Sniglet"/>
              <a:sym typeface="Sniglet"/>
            </a:endParaRPr>
          </a:p>
        </p:txBody>
      </p:sp>
      <p:grpSp>
        <p:nvGrpSpPr>
          <p:cNvPr id="74" name="Google Shape;74;p16"/>
          <p:cNvGrpSpPr/>
          <p:nvPr/>
        </p:nvGrpSpPr>
        <p:grpSpPr>
          <a:xfrm>
            <a:off x="274574" y="2510912"/>
            <a:ext cx="2695225" cy="291671"/>
            <a:chOff x="276300" y="3573230"/>
            <a:chExt cx="2934377" cy="538038"/>
          </a:xfrm>
        </p:grpSpPr>
        <p:grpSp>
          <p:nvGrpSpPr>
            <p:cNvPr id="75" name="Google Shape;75;p16"/>
            <p:cNvGrpSpPr/>
            <p:nvPr/>
          </p:nvGrpSpPr>
          <p:grpSpPr>
            <a:xfrm rot="76808">
              <a:off x="281252" y="3605837"/>
              <a:ext cx="2924475" cy="472823"/>
              <a:chOff x="429951" y="3904101"/>
              <a:chExt cx="5444590" cy="787576"/>
            </a:xfrm>
          </p:grpSpPr>
          <p:grpSp>
            <p:nvGrpSpPr>
              <p:cNvPr id="76" name="Google Shape;76;p16"/>
              <p:cNvGrpSpPr/>
              <p:nvPr/>
            </p:nvGrpSpPr>
            <p:grpSpPr>
              <a:xfrm rot="5400000">
                <a:off x="1450501" y="2942400"/>
                <a:ext cx="728726" cy="2769828"/>
                <a:chOff x="6358426" y="1095300"/>
                <a:chExt cx="728726" cy="2769828"/>
              </a:xfrm>
            </p:grpSpPr>
            <p:sp>
              <p:nvSpPr>
                <p:cNvPr id="77" name="Google Shape;77;p16"/>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6"/>
              <p:cNvGrpSpPr/>
              <p:nvPr/>
            </p:nvGrpSpPr>
            <p:grpSpPr>
              <a:xfrm rot="5400000">
                <a:off x="4125264" y="2883550"/>
                <a:ext cx="728726" cy="2769828"/>
                <a:chOff x="6358426" y="1095300"/>
                <a:chExt cx="728726" cy="2769828"/>
              </a:xfrm>
            </p:grpSpPr>
            <p:sp>
              <p:nvSpPr>
                <p:cNvPr id="86" name="Google Shape;86;p16"/>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 name="Google Shape;94;p16"/>
            <p:cNvGrpSpPr/>
            <p:nvPr/>
          </p:nvGrpSpPr>
          <p:grpSpPr>
            <a:xfrm rot="-5323145">
              <a:off x="297781" y="3695658"/>
              <a:ext cx="323294" cy="250729"/>
              <a:chOff x="501042" y="4397833"/>
              <a:chExt cx="339296" cy="255729"/>
            </a:xfrm>
          </p:grpSpPr>
          <p:sp>
            <p:nvSpPr>
              <p:cNvPr id="95" name="Google Shape;95;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6"/>
            <p:cNvGrpSpPr/>
            <p:nvPr/>
          </p:nvGrpSpPr>
          <p:grpSpPr>
            <a:xfrm rot="-5323145">
              <a:off x="548418" y="3701272"/>
              <a:ext cx="323294" cy="250729"/>
              <a:chOff x="501042" y="4397833"/>
              <a:chExt cx="339296" cy="255729"/>
            </a:xfrm>
          </p:grpSpPr>
          <p:sp>
            <p:nvSpPr>
              <p:cNvPr id="98" name="Google Shape;98;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6"/>
            <p:cNvGrpSpPr/>
            <p:nvPr/>
          </p:nvGrpSpPr>
          <p:grpSpPr>
            <a:xfrm rot="-5323145">
              <a:off x="841825" y="3707844"/>
              <a:ext cx="323294" cy="250729"/>
              <a:chOff x="501042" y="4397833"/>
              <a:chExt cx="339296" cy="255729"/>
            </a:xfrm>
          </p:grpSpPr>
          <p:sp>
            <p:nvSpPr>
              <p:cNvPr id="101" name="Google Shape;101;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6"/>
            <p:cNvGrpSpPr/>
            <p:nvPr/>
          </p:nvGrpSpPr>
          <p:grpSpPr>
            <a:xfrm rot="-5323145">
              <a:off x="1135256" y="3714416"/>
              <a:ext cx="323294" cy="250729"/>
              <a:chOff x="501042" y="4397833"/>
              <a:chExt cx="339296" cy="255729"/>
            </a:xfrm>
          </p:grpSpPr>
          <p:sp>
            <p:nvSpPr>
              <p:cNvPr id="104" name="Google Shape;104;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6"/>
            <p:cNvGrpSpPr/>
            <p:nvPr/>
          </p:nvGrpSpPr>
          <p:grpSpPr>
            <a:xfrm rot="-5323145">
              <a:off x="1429490" y="3684597"/>
              <a:ext cx="323294" cy="250729"/>
              <a:chOff x="501042" y="4397833"/>
              <a:chExt cx="339296" cy="255729"/>
            </a:xfrm>
          </p:grpSpPr>
          <p:sp>
            <p:nvSpPr>
              <p:cNvPr id="107" name="Google Shape;107;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6"/>
            <p:cNvGrpSpPr/>
            <p:nvPr/>
          </p:nvGrpSpPr>
          <p:grpSpPr>
            <a:xfrm rot="-5323145">
              <a:off x="1722909" y="3691169"/>
              <a:ext cx="323294" cy="250729"/>
              <a:chOff x="501042" y="4397833"/>
              <a:chExt cx="339296" cy="255729"/>
            </a:xfrm>
          </p:grpSpPr>
          <p:sp>
            <p:nvSpPr>
              <p:cNvPr id="110" name="Google Shape;110;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6"/>
            <p:cNvGrpSpPr/>
            <p:nvPr/>
          </p:nvGrpSpPr>
          <p:grpSpPr>
            <a:xfrm rot="-5323145">
              <a:off x="2016328" y="3697741"/>
              <a:ext cx="323294" cy="250729"/>
              <a:chOff x="501042" y="4397833"/>
              <a:chExt cx="339296" cy="255729"/>
            </a:xfrm>
          </p:grpSpPr>
          <p:sp>
            <p:nvSpPr>
              <p:cNvPr id="113" name="Google Shape;113;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6"/>
            <p:cNvGrpSpPr/>
            <p:nvPr/>
          </p:nvGrpSpPr>
          <p:grpSpPr>
            <a:xfrm rot="-5323145">
              <a:off x="2309747" y="3704313"/>
              <a:ext cx="323294" cy="250729"/>
              <a:chOff x="501042" y="4397833"/>
              <a:chExt cx="339296" cy="255729"/>
            </a:xfrm>
          </p:grpSpPr>
          <p:sp>
            <p:nvSpPr>
              <p:cNvPr id="116" name="Google Shape;116;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6"/>
            <p:cNvGrpSpPr/>
            <p:nvPr/>
          </p:nvGrpSpPr>
          <p:grpSpPr>
            <a:xfrm rot="-5323145">
              <a:off x="2603166" y="3710885"/>
              <a:ext cx="323294" cy="250729"/>
              <a:chOff x="501042" y="4397833"/>
              <a:chExt cx="339296" cy="255729"/>
            </a:xfrm>
          </p:grpSpPr>
          <p:sp>
            <p:nvSpPr>
              <p:cNvPr id="119" name="Google Shape;119;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6"/>
            <p:cNvGrpSpPr/>
            <p:nvPr/>
          </p:nvGrpSpPr>
          <p:grpSpPr>
            <a:xfrm rot="-5322955">
              <a:off x="2865160" y="3741475"/>
              <a:ext cx="336123" cy="201540"/>
              <a:chOff x="501042" y="4397833"/>
              <a:chExt cx="339296" cy="255729"/>
            </a:xfrm>
          </p:grpSpPr>
          <p:sp>
            <p:nvSpPr>
              <p:cNvPr id="122" name="Google Shape;122;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 name="Google Shape;124;p16"/>
          <p:cNvSpPr/>
          <p:nvPr/>
        </p:nvSpPr>
        <p:spPr>
          <a:xfrm>
            <a:off x="7580042" y="3357897"/>
            <a:ext cx="1362900" cy="13626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p:txBody>
      </p:sp>
      <p:grpSp>
        <p:nvGrpSpPr>
          <p:cNvPr id="125" name="Google Shape;125;p16"/>
          <p:cNvGrpSpPr/>
          <p:nvPr/>
        </p:nvGrpSpPr>
        <p:grpSpPr>
          <a:xfrm rot="1181460">
            <a:off x="2497483" y="3715775"/>
            <a:ext cx="1296806" cy="916604"/>
            <a:chOff x="1113100" y="2199475"/>
            <a:chExt cx="801900" cy="709925"/>
          </a:xfrm>
        </p:grpSpPr>
        <p:sp>
          <p:nvSpPr>
            <p:cNvPr id="126" name="Google Shape;126;p16"/>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6"/>
          <p:cNvGrpSpPr/>
          <p:nvPr/>
        </p:nvGrpSpPr>
        <p:grpSpPr>
          <a:xfrm flipH="1" rot="10690853">
            <a:off x="2552981" y="1483747"/>
            <a:ext cx="1341373" cy="846446"/>
            <a:chOff x="1113100" y="2199475"/>
            <a:chExt cx="801900" cy="709925"/>
          </a:xfrm>
        </p:grpSpPr>
        <p:sp>
          <p:nvSpPr>
            <p:cNvPr id="129" name="Google Shape;129;p16"/>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6"/>
          <p:cNvGrpSpPr/>
          <p:nvPr/>
        </p:nvGrpSpPr>
        <p:grpSpPr>
          <a:xfrm flipH="1" rot="-3213735">
            <a:off x="1608893" y="3529711"/>
            <a:ext cx="855463" cy="166501"/>
            <a:chOff x="2266178" y="2764475"/>
            <a:chExt cx="1792245" cy="232966"/>
          </a:xfrm>
        </p:grpSpPr>
        <p:sp>
          <p:nvSpPr>
            <p:cNvPr id="132" name="Google Shape;132;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6"/>
          <p:cNvGrpSpPr/>
          <p:nvPr/>
        </p:nvGrpSpPr>
        <p:grpSpPr>
          <a:xfrm flipH="1" rot="7892528">
            <a:off x="302002" y="2029080"/>
            <a:ext cx="932917" cy="167230"/>
            <a:chOff x="2266178" y="2764475"/>
            <a:chExt cx="1792245" cy="232966"/>
          </a:xfrm>
        </p:grpSpPr>
        <p:sp>
          <p:nvSpPr>
            <p:cNvPr id="135" name="Google Shape;135;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6"/>
          <p:cNvGrpSpPr/>
          <p:nvPr/>
        </p:nvGrpSpPr>
        <p:grpSpPr>
          <a:xfrm rot="2700509">
            <a:off x="340683" y="3529879"/>
            <a:ext cx="855560" cy="166511"/>
            <a:chOff x="2266178" y="2764475"/>
            <a:chExt cx="1792245" cy="232966"/>
          </a:xfrm>
        </p:grpSpPr>
        <p:sp>
          <p:nvSpPr>
            <p:cNvPr id="138" name="Google Shape;138;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flipH="1" rot="10606673">
            <a:off x="6863256" y="4095328"/>
            <a:ext cx="660052" cy="157481"/>
            <a:chOff x="2266178" y="2764475"/>
            <a:chExt cx="1792245" cy="232966"/>
          </a:xfrm>
        </p:grpSpPr>
        <p:sp>
          <p:nvSpPr>
            <p:cNvPr id="141" name="Google Shape;141;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6"/>
          <p:cNvGrpSpPr/>
          <p:nvPr/>
        </p:nvGrpSpPr>
        <p:grpSpPr>
          <a:xfrm flipH="1" rot="-5429450">
            <a:off x="7596466" y="2407160"/>
            <a:ext cx="1150664" cy="157788"/>
            <a:chOff x="2266178" y="2764475"/>
            <a:chExt cx="1792245" cy="232966"/>
          </a:xfrm>
        </p:grpSpPr>
        <p:sp>
          <p:nvSpPr>
            <p:cNvPr id="144" name="Google Shape;144;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6"/>
          <p:cNvGrpSpPr/>
          <p:nvPr/>
        </p:nvGrpSpPr>
        <p:grpSpPr>
          <a:xfrm flipH="1" rot="10606673">
            <a:off x="6452703" y="1208094"/>
            <a:ext cx="660052" cy="157481"/>
            <a:chOff x="2266178" y="2764475"/>
            <a:chExt cx="1792245" cy="232966"/>
          </a:xfrm>
        </p:grpSpPr>
        <p:sp>
          <p:nvSpPr>
            <p:cNvPr id="147" name="Google Shape;147;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6"/>
          <p:cNvGrpSpPr/>
          <p:nvPr/>
        </p:nvGrpSpPr>
        <p:grpSpPr>
          <a:xfrm>
            <a:off x="274574" y="2913256"/>
            <a:ext cx="2695225" cy="291671"/>
            <a:chOff x="276300" y="3573230"/>
            <a:chExt cx="2934377" cy="538038"/>
          </a:xfrm>
        </p:grpSpPr>
        <p:grpSp>
          <p:nvGrpSpPr>
            <p:cNvPr id="150" name="Google Shape;150;p16"/>
            <p:cNvGrpSpPr/>
            <p:nvPr/>
          </p:nvGrpSpPr>
          <p:grpSpPr>
            <a:xfrm rot="76808">
              <a:off x="281252" y="3605837"/>
              <a:ext cx="2924475" cy="472823"/>
              <a:chOff x="429951" y="3904101"/>
              <a:chExt cx="5444590" cy="787576"/>
            </a:xfrm>
          </p:grpSpPr>
          <p:grpSp>
            <p:nvGrpSpPr>
              <p:cNvPr id="151" name="Google Shape;151;p16"/>
              <p:cNvGrpSpPr/>
              <p:nvPr/>
            </p:nvGrpSpPr>
            <p:grpSpPr>
              <a:xfrm rot="5400000">
                <a:off x="1450501" y="2942400"/>
                <a:ext cx="728726" cy="2769828"/>
                <a:chOff x="6358426" y="1095300"/>
                <a:chExt cx="728726" cy="2769828"/>
              </a:xfrm>
            </p:grpSpPr>
            <p:sp>
              <p:nvSpPr>
                <p:cNvPr id="152" name="Google Shape;152;p16"/>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6"/>
              <p:cNvGrpSpPr/>
              <p:nvPr/>
            </p:nvGrpSpPr>
            <p:grpSpPr>
              <a:xfrm rot="5400000">
                <a:off x="4125264" y="2883550"/>
                <a:ext cx="728726" cy="2769828"/>
                <a:chOff x="6358426" y="1095300"/>
                <a:chExt cx="728726" cy="2769828"/>
              </a:xfrm>
            </p:grpSpPr>
            <p:sp>
              <p:nvSpPr>
                <p:cNvPr id="161" name="Google Shape;161;p16"/>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 name="Google Shape;169;p16"/>
            <p:cNvGrpSpPr/>
            <p:nvPr/>
          </p:nvGrpSpPr>
          <p:grpSpPr>
            <a:xfrm rot="-5323145">
              <a:off x="297781" y="3695658"/>
              <a:ext cx="323294" cy="250729"/>
              <a:chOff x="501042" y="4397833"/>
              <a:chExt cx="339296" cy="255729"/>
            </a:xfrm>
          </p:grpSpPr>
          <p:sp>
            <p:nvSpPr>
              <p:cNvPr id="170" name="Google Shape;170;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6"/>
            <p:cNvGrpSpPr/>
            <p:nvPr/>
          </p:nvGrpSpPr>
          <p:grpSpPr>
            <a:xfrm rot="-5323145">
              <a:off x="548418" y="3701272"/>
              <a:ext cx="323294" cy="250729"/>
              <a:chOff x="501042" y="4397833"/>
              <a:chExt cx="339296" cy="255729"/>
            </a:xfrm>
          </p:grpSpPr>
          <p:sp>
            <p:nvSpPr>
              <p:cNvPr id="173" name="Google Shape;173;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6"/>
            <p:cNvGrpSpPr/>
            <p:nvPr/>
          </p:nvGrpSpPr>
          <p:grpSpPr>
            <a:xfrm rot="-5323145">
              <a:off x="841825" y="3707844"/>
              <a:ext cx="323294" cy="250729"/>
              <a:chOff x="501042" y="4397833"/>
              <a:chExt cx="339296" cy="255729"/>
            </a:xfrm>
          </p:grpSpPr>
          <p:sp>
            <p:nvSpPr>
              <p:cNvPr id="176" name="Google Shape;176;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6"/>
            <p:cNvGrpSpPr/>
            <p:nvPr/>
          </p:nvGrpSpPr>
          <p:grpSpPr>
            <a:xfrm rot="-5323145">
              <a:off x="1135256" y="3714416"/>
              <a:ext cx="323294" cy="250729"/>
              <a:chOff x="501042" y="4397833"/>
              <a:chExt cx="339296" cy="255729"/>
            </a:xfrm>
          </p:grpSpPr>
          <p:sp>
            <p:nvSpPr>
              <p:cNvPr id="179" name="Google Shape;179;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6"/>
            <p:cNvGrpSpPr/>
            <p:nvPr/>
          </p:nvGrpSpPr>
          <p:grpSpPr>
            <a:xfrm rot="-5323145">
              <a:off x="1429490" y="3684597"/>
              <a:ext cx="323294" cy="250729"/>
              <a:chOff x="501042" y="4397833"/>
              <a:chExt cx="339296" cy="255729"/>
            </a:xfrm>
          </p:grpSpPr>
          <p:sp>
            <p:nvSpPr>
              <p:cNvPr id="182" name="Google Shape;182;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6"/>
            <p:cNvGrpSpPr/>
            <p:nvPr/>
          </p:nvGrpSpPr>
          <p:grpSpPr>
            <a:xfrm rot="-5323145">
              <a:off x="1722909" y="3691169"/>
              <a:ext cx="323294" cy="250729"/>
              <a:chOff x="501042" y="4397833"/>
              <a:chExt cx="339296" cy="255729"/>
            </a:xfrm>
          </p:grpSpPr>
          <p:sp>
            <p:nvSpPr>
              <p:cNvPr id="185" name="Google Shape;185;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6"/>
            <p:cNvGrpSpPr/>
            <p:nvPr/>
          </p:nvGrpSpPr>
          <p:grpSpPr>
            <a:xfrm rot="-5323145">
              <a:off x="2016328" y="3697741"/>
              <a:ext cx="323294" cy="250729"/>
              <a:chOff x="501042" y="4397833"/>
              <a:chExt cx="339296" cy="255729"/>
            </a:xfrm>
          </p:grpSpPr>
          <p:sp>
            <p:nvSpPr>
              <p:cNvPr id="188" name="Google Shape;188;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6"/>
            <p:cNvGrpSpPr/>
            <p:nvPr/>
          </p:nvGrpSpPr>
          <p:grpSpPr>
            <a:xfrm rot="-5323145">
              <a:off x="2309747" y="3704313"/>
              <a:ext cx="323294" cy="250729"/>
              <a:chOff x="501042" y="4397833"/>
              <a:chExt cx="339296" cy="255729"/>
            </a:xfrm>
          </p:grpSpPr>
          <p:sp>
            <p:nvSpPr>
              <p:cNvPr id="191" name="Google Shape;191;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6"/>
            <p:cNvGrpSpPr/>
            <p:nvPr/>
          </p:nvGrpSpPr>
          <p:grpSpPr>
            <a:xfrm rot="-5323145">
              <a:off x="2603166" y="3710885"/>
              <a:ext cx="323294" cy="250729"/>
              <a:chOff x="501042" y="4397833"/>
              <a:chExt cx="339296" cy="255729"/>
            </a:xfrm>
          </p:grpSpPr>
          <p:sp>
            <p:nvSpPr>
              <p:cNvPr id="194" name="Google Shape;194;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6"/>
            <p:cNvGrpSpPr/>
            <p:nvPr/>
          </p:nvGrpSpPr>
          <p:grpSpPr>
            <a:xfrm rot="-5322955">
              <a:off x="2865160" y="3741475"/>
              <a:ext cx="336123" cy="201540"/>
              <a:chOff x="501042" y="4397833"/>
              <a:chExt cx="339296" cy="255729"/>
            </a:xfrm>
          </p:grpSpPr>
          <p:sp>
            <p:nvSpPr>
              <p:cNvPr id="197" name="Google Shape;197;p16"/>
              <p:cNvSpPr/>
              <p:nvPr/>
            </p:nvSpPr>
            <p:spPr>
              <a:xfrm rot="1475653">
                <a:off x="502657" y="4485914"/>
                <a:ext cx="329340" cy="79543"/>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rot="-2125760">
                <a:off x="518427" y="4485927"/>
                <a:ext cx="329345" cy="79542"/>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 name="Google Shape;199;p16"/>
          <p:cNvSpPr/>
          <p:nvPr/>
        </p:nvSpPr>
        <p:spPr>
          <a:xfrm>
            <a:off x="952375" y="925475"/>
            <a:ext cx="1169400" cy="673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Dictionary</a:t>
            </a:r>
            <a:endParaRPr>
              <a:solidFill>
                <a:srgbClr val="FFFFFF"/>
              </a:solidFill>
              <a:latin typeface="Sniglet"/>
              <a:ea typeface="Sniglet"/>
              <a:cs typeface="Sniglet"/>
              <a:sym typeface="Sniglet"/>
            </a:endParaRPr>
          </a:p>
        </p:txBody>
      </p:sp>
      <p:sp>
        <p:nvSpPr>
          <p:cNvPr id="200" name="Google Shape;200;p16"/>
          <p:cNvSpPr txBox="1"/>
          <p:nvPr/>
        </p:nvSpPr>
        <p:spPr>
          <a:xfrm>
            <a:off x="1067274" y="3163498"/>
            <a:ext cx="9219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niglet"/>
                <a:ea typeface="Sniglet"/>
                <a:cs typeface="Sniglet"/>
                <a:sym typeface="Sniglet"/>
              </a:rPr>
              <a:t>Tesseract</a:t>
            </a:r>
            <a:endParaRPr>
              <a:solidFill>
                <a:srgbClr val="FFFFFF"/>
              </a:solidFill>
            </a:endParaRPr>
          </a:p>
        </p:txBody>
      </p:sp>
      <p:sp>
        <p:nvSpPr>
          <p:cNvPr id="201" name="Google Shape;201;p16"/>
          <p:cNvSpPr txBox="1"/>
          <p:nvPr/>
        </p:nvSpPr>
        <p:spPr>
          <a:xfrm>
            <a:off x="1025076" y="2205875"/>
            <a:ext cx="11694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niglet"/>
                <a:ea typeface="Sniglet"/>
                <a:cs typeface="Sniglet"/>
                <a:sym typeface="Sniglet"/>
              </a:rPr>
              <a:t>Ground Truth</a:t>
            </a:r>
            <a:endParaRPr>
              <a:solidFill>
                <a:srgbClr val="FFFFFF"/>
              </a:solidFill>
            </a:endParaRPr>
          </a:p>
        </p:txBody>
      </p:sp>
      <p:sp>
        <p:nvSpPr>
          <p:cNvPr id="202" name="Google Shape;202;p16"/>
          <p:cNvSpPr/>
          <p:nvPr/>
        </p:nvSpPr>
        <p:spPr>
          <a:xfrm>
            <a:off x="824899" y="4121127"/>
            <a:ext cx="1169400" cy="673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OCR </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Words List</a:t>
            </a:r>
            <a:endParaRPr>
              <a:solidFill>
                <a:srgbClr val="FFFFFF"/>
              </a:solidFill>
              <a:latin typeface="Sniglet"/>
              <a:ea typeface="Sniglet"/>
              <a:cs typeface="Sniglet"/>
              <a:sym typeface="Sniglet"/>
            </a:endParaRPr>
          </a:p>
        </p:txBody>
      </p:sp>
      <p:sp>
        <p:nvSpPr>
          <p:cNvPr id="203" name="Google Shape;203;p16"/>
          <p:cNvSpPr/>
          <p:nvPr/>
        </p:nvSpPr>
        <p:spPr>
          <a:xfrm>
            <a:off x="5206022" y="3858701"/>
            <a:ext cx="15423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OCR Words List</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With Position</a:t>
            </a:r>
            <a:endParaRPr>
              <a:solidFill>
                <a:srgbClr val="FFFFFF"/>
              </a:solidFill>
              <a:latin typeface="Sniglet"/>
              <a:ea typeface="Sniglet"/>
              <a:cs typeface="Sniglet"/>
              <a:sym typeface="Sniglet"/>
            </a:endParaRPr>
          </a:p>
        </p:txBody>
      </p:sp>
      <p:sp>
        <p:nvSpPr>
          <p:cNvPr id="204" name="Google Shape;204;p16"/>
          <p:cNvSpPr/>
          <p:nvPr/>
        </p:nvSpPr>
        <p:spPr>
          <a:xfrm>
            <a:off x="7400655" y="891519"/>
            <a:ext cx="15423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05" name="Google Shape;205;p16"/>
          <p:cNvSpPr/>
          <p:nvPr/>
        </p:nvSpPr>
        <p:spPr>
          <a:xfrm>
            <a:off x="4643317" y="667775"/>
            <a:ext cx="1362900" cy="13626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grpSp>
        <p:nvGrpSpPr>
          <p:cNvPr id="206" name="Google Shape;206;p16"/>
          <p:cNvGrpSpPr/>
          <p:nvPr/>
        </p:nvGrpSpPr>
        <p:grpSpPr>
          <a:xfrm rot="28180">
            <a:off x="2466521" y="1208091"/>
            <a:ext cx="1989639" cy="157485"/>
            <a:chOff x="2266178" y="2764475"/>
            <a:chExt cx="1792245" cy="232966"/>
          </a:xfrm>
        </p:grpSpPr>
        <p:sp>
          <p:nvSpPr>
            <p:cNvPr id="207" name="Google Shape;207;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6"/>
          <p:cNvGrpSpPr/>
          <p:nvPr/>
        </p:nvGrpSpPr>
        <p:grpSpPr>
          <a:xfrm rot="-7892528">
            <a:off x="2027927" y="2059867"/>
            <a:ext cx="932917" cy="167230"/>
            <a:chOff x="2266178" y="2764475"/>
            <a:chExt cx="1792245" cy="232966"/>
          </a:xfrm>
        </p:grpSpPr>
        <p:sp>
          <p:nvSpPr>
            <p:cNvPr id="210" name="Google Shape;210;p16"/>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6"/>
          <p:cNvGrpSpPr/>
          <p:nvPr/>
        </p:nvGrpSpPr>
        <p:grpSpPr>
          <a:xfrm rot="3480915">
            <a:off x="4111623" y="3894613"/>
            <a:ext cx="920750" cy="650873"/>
            <a:chOff x="1113100" y="2199475"/>
            <a:chExt cx="801900" cy="709925"/>
          </a:xfrm>
        </p:grpSpPr>
        <p:sp>
          <p:nvSpPr>
            <p:cNvPr id="213" name="Google Shape;213;p16"/>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Positional Binary Digrams</a:t>
            </a:r>
            <a:endParaRPr/>
          </a:p>
        </p:txBody>
      </p:sp>
      <p:sp>
        <p:nvSpPr>
          <p:cNvPr id="220" name="Google Shape;220;p17"/>
          <p:cNvSpPr txBox="1"/>
          <p:nvPr/>
        </p:nvSpPr>
        <p:spPr>
          <a:xfrm>
            <a:off x="279275" y="698225"/>
            <a:ext cx="7645500" cy="1820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 sz="1600">
                <a:solidFill>
                  <a:srgbClr val="FFFFFF"/>
                </a:solidFill>
              </a:rPr>
              <a:t>Structure of Digram</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Array with [ N, ((N-1)*N/2, 36, 36 ], where</a:t>
            </a:r>
            <a:endParaRPr sz="1600">
              <a:solidFill>
                <a:srgbClr val="FFFFFF"/>
              </a:solidFill>
            </a:endParaRPr>
          </a:p>
          <a:p>
            <a:pPr indent="-330200" lvl="2" marL="1371600" rtl="0" algn="l">
              <a:spcBef>
                <a:spcPts val="0"/>
              </a:spcBef>
              <a:spcAft>
                <a:spcPts val="0"/>
              </a:spcAft>
              <a:buClr>
                <a:srgbClr val="FFFFFF"/>
              </a:buClr>
              <a:buSzPts val="1600"/>
              <a:buChar char="■"/>
            </a:pPr>
            <a:r>
              <a:rPr lang="en" sz="1600">
                <a:solidFill>
                  <a:srgbClr val="FFFFFF"/>
                </a:solidFill>
              </a:rPr>
              <a:t>N = #letter in a word</a:t>
            </a:r>
            <a:endParaRPr sz="1600">
              <a:solidFill>
                <a:srgbClr val="FFFFFF"/>
              </a:solidFill>
            </a:endParaRPr>
          </a:p>
          <a:p>
            <a:pPr indent="-330200" lvl="2" marL="1371600" rtl="0" algn="l">
              <a:spcBef>
                <a:spcPts val="0"/>
              </a:spcBef>
              <a:spcAft>
                <a:spcPts val="0"/>
              </a:spcAft>
              <a:buClr>
                <a:srgbClr val="FFFFFF"/>
              </a:buClr>
              <a:buSzPts val="1600"/>
              <a:buChar char="■"/>
            </a:pPr>
            <a:r>
              <a:rPr lang="en" sz="1600">
                <a:solidFill>
                  <a:srgbClr val="FFFFFF"/>
                </a:solidFill>
              </a:rPr>
              <a:t>36 = </a:t>
            </a:r>
            <a:r>
              <a:rPr lang="en" sz="1600">
                <a:solidFill>
                  <a:srgbClr val="FFFFFF"/>
                </a:solidFill>
              </a:rPr>
              <a:t>0-9 numbers + a-z letters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Notation</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We use dictionary of ground truth to create digrams</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And we use all documents in ground truth to </a:t>
            </a:r>
            <a:endParaRPr sz="1600">
              <a:solidFill>
                <a:srgbClr val="FFFFFF"/>
              </a:solidFill>
            </a:endParaRPr>
          </a:p>
          <a:p>
            <a:pPr indent="457200" lvl="0" marL="457200" rtl="0" algn="l">
              <a:spcBef>
                <a:spcPts val="0"/>
              </a:spcBef>
              <a:spcAft>
                <a:spcPts val="0"/>
              </a:spcAft>
              <a:buNone/>
            </a:pPr>
            <a:r>
              <a:rPr lang="en" sz="1600">
                <a:solidFill>
                  <a:srgbClr val="FFFFFF"/>
                </a:solidFill>
              </a:rPr>
              <a:t>create the dictionary </a:t>
            </a:r>
            <a:endParaRPr sz="1600">
              <a:solidFill>
                <a:srgbClr val="FFFFFF"/>
              </a:solidFill>
            </a:endParaRPr>
          </a:p>
        </p:txBody>
      </p:sp>
      <p:sp>
        <p:nvSpPr>
          <p:cNvPr id="221" name="Google Shape;221;p17"/>
          <p:cNvSpPr/>
          <p:nvPr/>
        </p:nvSpPr>
        <p:spPr>
          <a:xfrm>
            <a:off x="523625" y="3334325"/>
            <a:ext cx="839700" cy="57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niglet"/>
                <a:ea typeface="Sniglet"/>
                <a:cs typeface="Sniglet"/>
                <a:sym typeface="Sniglet"/>
              </a:rPr>
              <a:t>cat</a:t>
            </a:r>
            <a:endParaRPr sz="2400">
              <a:solidFill>
                <a:srgbClr val="FFFFFF"/>
              </a:solidFill>
              <a:latin typeface="Sniglet"/>
              <a:ea typeface="Sniglet"/>
              <a:cs typeface="Sniglet"/>
              <a:sym typeface="Sniglet"/>
            </a:endParaRPr>
          </a:p>
        </p:txBody>
      </p:sp>
      <p:grpSp>
        <p:nvGrpSpPr>
          <p:cNvPr id="222" name="Google Shape;222;p17"/>
          <p:cNvGrpSpPr/>
          <p:nvPr/>
        </p:nvGrpSpPr>
        <p:grpSpPr>
          <a:xfrm flipH="1" rot="10606673">
            <a:off x="1448803" y="3541944"/>
            <a:ext cx="660052" cy="157481"/>
            <a:chOff x="2266178" y="2764475"/>
            <a:chExt cx="1792245" cy="232966"/>
          </a:xfrm>
        </p:grpSpPr>
        <p:sp>
          <p:nvSpPr>
            <p:cNvPr id="223" name="Google Shape;223;p17"/>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7"/>
          <p:cNvSpPr/>
          <p:nvPr/>
        </p:nvSpPr>
        <p:spPr>
          <a:xfrm>
            <a:off x="2289613" y="3450763"/>
            <a:ext cx="666558" cy="36323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226" name="Google Shape;226;p17"/>
          <p:cNvSpPr txBox="1"/>
          <p:nvPr/>
        </p:nvSpPr>
        <p:spPr>
          <a:xfrm>
            <a:off x="2289586" y="3324088"/>
            <a:ext cx="6666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9DAF8"/>
                </a:solidFill>
                <a:latin typeface="Sniglet"/>
                <a:ea typeface="Sniglet"/>
                <a:cs typeface="Sniglet"/>
                <a:sym typeface="Sniglet"/>
              </a:rPr>
              <a:t>c</a:t>
            </a:r>
            <a:endParaRPr sz="2400">
              <a:solidFill>
                <a:srgbClr val="C9DAF8"/>
              </a:solidFill>
              <a:latin typeface="Sniglet"/>
              <a:ea typeface="Sniglet"/>
              <a:cs typeface="Sniglet"/>
              <a:sym typeface="Sniglet"/>
            </a:endParaRPr>
          </a:p>
        </p:txBody>
      </p:sp>
      <p:sp>
        <p:nvSpPr>
          <p:cNvPr id="227" name="Google Shape;227;p17"/>
          <p:cNvSpPr/>
          <p:nvPr/>
        </p:nvSpPr>
        <p:spPr>
          <a:xfrm>
            <a:off x="3158662" y="3408575"/>
            <a:ext cx="666558" cy="36323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228" name="Google Shape;228;p17"/>
          <p:cNvSpPr txBox="1"/>
          <p:nvPr/>
        </p:nvSpPr>
        <p:spPr>
          <a:xfrm>
            <a:off x="3158624" y="3306450"/>
            <a:ext cx="6666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9DAF8"/>
                </a:solidFill>
                <a:latin typeface="Sniglet"/>
                <a:ea typeface="Sniglet"/>
                <a:cs typeface="Sniglet"/>
                <a:sym typeface="Sniglet"/>
              </a:rPr>
              <a:t>a</a:t>
            </a:r>
            <a:endParaRPr sz="2400">
              <a:solidFill>
                <a:srgbClr val="C9DAF8"/>
              </a:solidFill>
              <a:latin typeface="Sniglet"/>
              <a:ea typeface="Sniglet"/>
              <a:cs typeface="Sniglet"/>
              <a:sym typeface="Sniglet"/>
            </a:endParaRPr>
          </a:p>
        </p:txBody>
      </p:sp>
      <p:sp>
        <p:nvSpPr>
          <p:cNvPr id="229" name="Google Shape;229;p17"/>
          <p:cNvSpPr/>
          <p:nvPr/>
        </p:nvSpPr>
        <p:spPr>
          <a:xfrm>
            <a:off x="4027713" y="3408563"/>
            <a:ext cx="666558" cy="36323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230" name="Google Shape;230;p17"/>
          <p:cNvSpPr txBox="1"/>
          <p:nvPr/>
        </p:nvSpPr>
        <p:spPr>
          <a:xfrm>
            <a:off x="4027686" y="3324088"/>
            <a:ext cx="666600" cy="3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9DAF8"/>
                </a:solidFill>
                <a:latin typeface="Sniglet"/>
                <a:ea typeface="Sniglet"/>
                <a:cs typeface="Sniglet"/>
                <a:sym typeface="Sniglet"/>
              </a:rPr>
              <a:t>t</a:t>
            </a:r>
            <a:endParaRPr sz="2400">
              <a:solidFill>
                <a:srgbClr val="C9DAF8"/>
              </a:solidFill>
              <a:latin typeface="Sniglet"/>
              <a:ea typeface="Sniglet"/>
              <a:cs typeface="Sniglet"/>
              <a:sym typeface="Sniglet"/>
            </a:endParaRPr>
          </a:p>
        </p:txBody>
      </p:sp>
      <p:grpSp>
        <p:nvGrpSpPr>
          <p:cNvPr id="231" name="Google Shape;231;p17"/>
          <p:cNvGrpSpPr/>
          <p:nvPr/>
        </p:nvGrpSpPr>
        <p:grpSpPr>
          <a:xfrm rot="1738073">
            <a:off x="2793337" y="3704880"/>
            <a:ext cx="648382" cy="473441"/>
            <a:chOff x="1113100" y="2199475"/>
            <a:chExt cx="801900" cy="709925"/>
          </a:xfrm>
        </p:grpSpPr>
        <p:sp>
          <p:nvSpPr>
            <p:cNvPr id="232" name="Google Shape;232;p17"/>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7"/>
          <p:cNvGrpSpPr/>
          <p:nvPr/>
        </p:nvGrpSpPr>
        <p:grpSpPr>
          <a:xfrm rot="1738082">
            <a:off x="2924942" y="3479539"/>
            <a:ext cx="1345437" cy="1104695"/>
            <a:chOff x="1113100" y="2199475"/>
            <a:chExt cx="801900" cy="709925"/>
          </a:xfrm>
        </p:grpSpPr>
        <p:sp>
          <p:nvSpPr>
            <p:cNvPr id="235" name="Google Shape;235;p17"/>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7"/>
          <p:cNvGrpSpPr/>
          <p:nvPr/>
        </p:nvGrpSpPr>
        <p:grpSpPr>
          <a:xfrm flipH="1" rot="9061927">
            <a:off x="3623412" y="3023930"/>
            <a:ext cx="648382" cy="473441"/>
            <a:chOff x="1113100" y="2199475"/>
            <a:chExt cx="801900" cy="709925"/>
          </a:xfrm>
        </p:grpSpPr>
        <p:sp>
          <p:nvSpPr>
            <p:cNvPr id="238" name="Google Shape;238;p17"/>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7"/>
          <p:cNvGrpSpPr/>
          <p:nvPr/>
        </p:nvGrpSpPr>
        <p:grpSpPr>
          <a:xfrm flipH="1" rot="10606654">
            <a:off x="5171966" y="3499917"/>
            <a:ext cx="1109541" cy="157481"/>
            <a:chOff x="2266178" y="2764475"/>
            <a:chExt cx="1792245" cy="232966"/>
          </a:xfrm>
        </p:grpSpPr>
        <p:sp>
          <p:nvSpPr>
            <p:cNvPr id="241" name="Google Shape;241;p17"/>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7"/>
          <p:cNvSpPr txBox="1"/>
          <p:nvPr/>
        </p:nvSpPr>
        <p:spPr>
          <a:xfrm>
            <a:off x="2631077" y="4590173"/>
            <a:ext cx="17427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combinations</a:t>
            </a:r>
            <a:r>
              <a:rPr lang="en">
                <a:solidFill>
                  <a:srgbClr val="C9DAF8"/>
                </a:solidFill>
                <a:latin typeface="Sniglet"/>
                <a:ea typeface="Sniglet"/>
                <a:cs typeface="Sniglet"/>
                <a:sym typeface="Sniglet"/>
              </a:rPr>
              <a:t>=3</a:t>
            </a:r>
            <a:endParaRPr>
              <a:solidFill>
                <a:srgbClr val="C9DAF8"/>
              </a:solidFill>
              <a:latin typeface="Sniglet"/>
              <a:ea typeface="Sniglet"/>
              <a:cs typeface="Sniglet"/>
              <a:sym typeface="Sniglet"/>
            </a:endParaRPr>
          </a:p>
        </p:txBody>
      </p:sp>
      <p:sp>
        <p:nvSpPr>
          <p:cNvPr id="244" name="Google Shape;244;p17"/>
          <p:cNvSpPr txBox="1"/>
          <p:nvPr/>
        </p:nvSpPr>
        <p:spPr>
          <a:xfrm>
            <a:off x="72127" y="4590173"/>
            <a:ext cx="17427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N=</a:t>
            </a:r>
            <a:r>
              <a:rPr lang="en">
                <a:solidFill>
                  <a:srgbClr val="C9DAF8"/>
                </a:solidFill>
                <a:latin typeface="Sniglet"/>
                <a:ea typeface="Sniglet"/>
                <a:cs typeface="Sniglet"/>
                <a:sym typeface="Sniglet"/>
              </a:rPr>
              <a:t>3</a:t>
            </a:r>
            <a:endParaRPr>
              <a:solidFill>
                <a:srgbClr val="C9DAF8"/>
              </a:solidFill>
              <a:latin typeface="Sniglet"/>
              <a:ea typeface="Sniglet"/>
              <a:cs typeface="Sniglet"/>
              <a:sym typeface="Sniglet"/>
            </a:endParaRPr>
          </a:p>
        </p:txBody>
      </p:sp>
      <p:sp>
        <p:nvSpPr>
          <p:cNvPr id="245" name="Google Shape;245;p17"/>
          <p:cNvSpPr txBox="1"/>
          <p:nvPr/>
        </p:nvSpPr>
        <p:spPr>
          <a:xfrm>
            <a:off x="4673727" y="4638400"/>
            <a:ext cx="21060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Digram = [3, 3,36,36]</a:t>
            </a:r>
            <a:endParaRPr>
              <a:solidFill>
                <a:srgbClr val="C9DAF8"/>
              </a:solidFill>
              <a:latin typeface="Sniglet"/>
              <a:ea typeface="Sniglet"/>
              <a:cs typeface="Sniglet"/>
              <a:sym typeface="Sniglet"/>
            </a:endParaRPr>
          </a:p>
        </p:txBody>
      </p:sp>
      <p:pic>
        <p:nvPicPr>
          <p:cNvPr id="246" name="Google Shape;246;p17"/>
          <p:cNvPicPr preferRelativeResize="0"/>
          <p:nvPr/>
        </p:nvPicPr>
        <p:blipFill>
          <a:blip r:embed="rId3">
            <a:alphaModFix/>
          </a:blip>
          <a:stretch>
            <a:fillRect/>
          </a:stretch>
        </p:blipFill>
        <p:spPr>
          <a:xfrm>
            <a:off x="6854226" y="168600"/>
            <a:ext cx="2152700" cy="1508651"/>
          </a:xfrm>
          <a:prstGeom prst="rect">
            <a:avLst/>
          </a:prstGeom>
          <a:noFill/>
          <a:ln>
            <a:noFill/>
          </a:ln>
        </p:spPr>
      </p:pic>
      <p:pic>
        <p:nvPicPr>
          <p:cNvPr id="247" name="Google Shape;247;p17"/>
          <p:cNvPicPr preferRelativeResize="0"/>
          <p:nvPr/>
        </p:nvPicPr>
        <p:blipFill>
          <a:blip r:embed="rId4">
            <a:alphaModFix/>
          </a:blip>
          <a:stretch>
            <a:fillRect/>
          </a:stretch>
        </p:blipFill>
        <p:spPr>
          <a:xfrm>
            <a:off x="6854226" y="1788914"/>
            <a:ext cx="2152700" cy="1505912"/>
          </a:xfrm>
          <a:prstGeom prst="rect">
            <a:avLst/>
          </a:prstGeom>
          <a:noFill/>
          <a:ln>
            <a:noFill/>
          </a:ln>
        </p:spPr>
      </p:pic>
      <p:pic>
        <p:nvPicPr>
          <p:cNvPr id="248" name="Google Shape;248;p17"/>
          <p:cNvPicPr preferRelativeResize="0"/>
          <p:nvPr/>
        </p:nvPicPr>
        <p:blipFill>
          <a:blip r:embed="rId5">
            <a:alphaModFix/>
          </a:blip>
          <a:stretch>
            <a:fillRect/>
          </a:stretch>
        </p:blipFill>
        <p:spPr>
          <a:xfrm>
            <a:off x="6854225" y="3406488"/>
            <a:ext cx="2152699" cy="157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8"/>
          <p:cNvSpPr txBox="1"/>
          <p:nvPr>
            <p:ph type="title"/>
          </p:nvPr>
        </p:nvSpPr>
        <p:spPr>
          <a:xfrm>
            <a:off x="-6000" y="0"/>
            <a:ext cx="9156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Positional Binary Digrams - Example </a:t>
            </a:r>
            <a:endParaRPr/>
          </a:p>
        </p:txBody>
      </p:sp>
      <p:pic>
        <p:nvPicPr>
          <p:cNvPr id="254" name="Google Shape;254;p18"/>
          <p:cNvPicPr preferRelativeResize="0"/>
          <p:nvPr/>
        </p:nvPicPr>
        <p:blipFill>
          <a:blip r:embed="rId3">
            <a:alphaModFix/>
          </a:blip>
          <a:stretch>
            <a:fillRect/>
          </a:stretch>
        </p:blipFill>
        <p:spPr>
          <a:xfrm>
            <a:off x="1804475" y="857400"/>
            <a:ext cx="7214076" cy="4054500"/>
          </a:xfrm>
          <a:prstGeom prst="rect">
            <a:avLst/>
          </a:prstGeom>
          <a:noFill/>
          <a:ln>
            <a:noFill/>
          </a:ln>
        </p:spPr>
      </p:pic>
      <p:sp>
        <p:nvSpPr>
          <p:cNvPr id="255" name="Google Shape;255;p18"/>
          <p:cNvSpPr txBox="1"/>
          <p:nvPr/>
        </p:nvSpPr>
        <p:spPr>
          <a:xfrm>
            <a:off x="92975" y="857400"/>
            <a:ext cx="1711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Words: length = 5</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Combination = 5th</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19"/>
          <p:cNvSpPr txBox="1"/>
          <p:nvPr>
            <p:ph type="title"/>
          </p:nvPr>
        </p:nvSpPr>
        <p:spPr>
          <a:xfrm>
            <a:off x="-6000" y="0"/>
            <a:ext cx="9156000" cy="857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Detect</a:t>
            </a:r>
            <a:endParaRPr/>
          </a:p>
        </p:txBody>
      </p:sp>
      <p:sp>
        <p:nvSpPr>
          <p:cNvPr id="261" name="Google Shape;261;p19"/>
          <p:cNvSpPr txBox="1"/>
          <p:nvPr>
            <p:ph idx="1" type="body"/>
          </p:nvPr>
        </p:nvSpPr>
        <p:spPr>
          <a:xfrm>
            <a:off x="3309925" y="3349250"/>
            <a:ext cx="5568900" cy="146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Notations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We only detect words with length 2 to 24</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We do not detect words that contain only numbers</a:t>
            </a:r>
            <a:endParaRPr>
              <a:solidFill>
                <a:srgbClr val="FFFFFF"/>
              </a:solidFill>
            </a:endParaRPr>
          </a:p>
        </p:txBody>
      </p:sp>
      <p:sp>
        <p:nvSpPr>
          <p:cNvPr id="262" name="Google Shape;262;p19"/>
          <p:cNvSpPr/>
          <p:nvPr/>
        </p:nvSpPr>
        <p:spPr>
          <a:xfrm>
            <a:off x="3014030" y="1031400"/>
            <a:ext cx="1362900" cy="13626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63" name="Google Shape;263;p19"/>
          <p:cNvSpPr/>
          <p:nvPr/>
        </p:nvSpPr>
        <p:spPr>
          <a:xfrm>
            <a:off x="172647" y="3447151"/>
            <a:ext cx="15423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Word List</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OCR Train with position</a:t>
            </a:r>
            <a:endParaRPr>
              <a:solidFill>
                <a:srgbClr val="FFFFFF"/>
              </a:solidFill>
              <a:latin typeface="Sniglet"/>
              <a:ea typeface="Sniglet"/>
              <a:cs typeface="Sniglet"/>
              <a:sym typeface="Sniglet"/>
            </a:endParaRPr>
          </a:p>
        </p:txBody>
      </p:sp>
      <p:sp>
        <p:nvSpPr>
          <p:cNvPr id="264" name="Google Shape;264;p19"/>
          <p:cNvSpPr/>
          <p:nvPr/>
        </p:nvSpPr>
        <p:spPr>
          <a:xfrm>
            <a:off x="172660" y="2423413"/>
            <a:ext cx="15423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All </a:t>
            </a:r>
            <a:r>
              <a:rPr lang="en">
                <a:solidFill>
                  <a:srgbClr val="FFFFFF"/>
                </a:solidFill>
                <a:latin typeface="Sniglet"/>
                <a:ea typeface="Sniglet"/>
                <a:cs typeface="Sniglet"/>
                <a:sym typeface="Sniglet"/>
              </a:rPr>
              <a:t>combinations</a:t>
            </a:r>
            <a:r>
              <a:rPr lang="en">
                <a:solidFill>
                  <a:srgbClr val="FFFFFF"/>
                </a:solidFill>
                <a:latin typeface="Sniglet"/>
                <a:ea typeface="Sniglet"/>
                <a:cs typeface="Sniglet"/>
                <a:sym typeface="Sniglet"/>
              </a:rPr>
              <a:t> of Letter</a:t>
            </a:r>
            <a:endParaRPr>
              <a:solidFill>
                <a:srgbClr val="FFFFFF"/>
              </a:solidFill>
              <a:latin typeface="Sniglet"/>
              <a:ea typeface="Sniglet"/>
              <a:cs typeface="Sniglet"/>
              <a:sym typeface="Sniglet"/>
            </a:endParaRPr>
          </a:p>
        </p:txBody>
      </p:sp>
      <p:grpSp>
        <p:nvGrpSpPr>
          <p:cNvPr id="265" name="Google Shape;265;p19"/>
          <p:cNvGrpSpPr/>
          <p:nvPr/>
        </p:nvGrpSpPr>
        <p:grpSpPr>
          <a:xfrm flipH="1" rot="10601010">
            <a:off x="1804457" y="1563559"/>
            <a:ext cx="1050223" cy="157473"/>
            <a:chOff x="2266178" y="2764475"/>
            <a:chExt cx="1792245" cy="232966"/>
          </a:xfrm>
        </p:grpSpPr>
        <p:sp>
          <p:nvSpPr>
            <p:cNvPr id="266" name="Google Shape;266;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9"/>
          <p:cNvSpPr txBox="1"/>
          <p:nvPr/>
        </p:nvSpPr>
        <p:spPr>
          <a:xfrm>
            <a:off x="1468218" y="1712688"/>
            <a:ext cx="18417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Match </a:t>
            </a:r>
            <a:endParaRPr>
              <a:solidFill>
                <a:srgbClr val="C9DAF8"/>
              </a:solidFill>
              <a:latin typeface="Sniglet"/>
              <a:ea typeface="Sniglet"/>
              <a:cs typeface="Sniglet"/>
              <a:sym typeface="Sniglet"/>
            </a:endParaRPr>
          </a:p>
          <a:p>
            <a:pPr indent="0" lvl="0" marL="0" rtl="0" algn="ctr">
              <a:spcBef>
                <a:spcPts val="0"/>
              </a:spcBef>
              <a:spcAft>
                <a:spcPts val="0"/>
              </a:spcAft>
              <a:buNone/>
            </a:pPr>
            <a:r>
              <a:rPr lang="en">
                <a:solidFill>
                  <a:srgbClr val="C9DAF8"/>
                </a:solidFill>
                <a:latin typeface="Sniglet"/>
                <a:ea typeface="Sniglet"/>
                <a:cs typeface="Sniglet"/>
                <a:sym typeface="Sniglet"/>
              </a:rPr>
              <a:t>the Position </a:t>
            </a:r>
            <a:endParaRPr>
              <a:solidFill>
                <a:srgbClr val="C9DAF8"/>
              </a:solidFill>
              <a:latin typeface="Sniglet"/>
              <a:ea typeface="Sniglet"/>
              <a:cs typeface="Sniglet"/>
              <a:sym typeface="Sniglet"/>
            </a:endParaRPr>
          </a:p>
        </p:txBody>
      </p:sp>
      <p:grpSp>
        <p:nvGrpSpPr>
          <p:cNvPr id="269" name="Google Shape;269;p19"/>
          <p:cNvGrpSpPr/>
          <p:nvPr/>
        </p:nvGrpSpPr>
        <p:grpSpPr>
          <a:xfrm flipH="1" rot="-481445">
            <a:off x="4020760" y="2356766"/>
            <a:ext cx="925472" cy="622799"/>
            <a:chOff x="1113100" y="2199475"/>
            <a:chExt cx="801900" cy="709925"/>
          </a:xfrm>
        </p:grpSpPr>
        <p:sp>
          <p:nvSpPr>
            <p:cNvPr id="270" name="Google Shape;270;p19"/>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9"/>
          <p:cNvSpPr/>
          <p:nvPr/>
        </p:nvSpPr>
        <p:spPr>
          <a:xfrm>
            <a:off x="5216838" y="844225"/>
            <a:ext cx="19380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[n,n(n-1)/2,x,y] == 0</a:t>
            </a:r>
            <a:endParaRPr>
              <a:solidFill>
                <a:srgbClr val="FFFFFF"/>
              </a:solidFill>
              <a:latin typeface="Sniglet"/>
              <a:ea typeface="Sniglet"/>
              <a:cs typeface="Sniglet"/>
              <a:sym typeface="Sniglet"/>
            </a:endParaRPr>
          </a:p>
        </p:txBody>
      </p:sp>
      <p:sp>
        <p:nvSpPr>
          <p:cNvPr id="273" name="Google Shape;273;p19"/>
          <p:cNvSpPr/>
          <p:nvPr/>
        </p:nvSpPr>
        <p:spPr>
          <a:xfrm>
            <a:off x="5216838" y="2028763"/>
            <a:ext cx="19380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[n,n(n-1)/2,x,y] == 1</a:t>
            </a:r>
            <a:endParaRPr>
              <a:solidFill>
                <a:srgbClr val="FFFFFF"/>
              </a:solidFill>
              <a:latin typeface="Sniglet"/>
              <a:ea typeface="Sniglet"/>
              <a:cs typeface="Sniglet"/>
              <a:sym typeface="Sniglet"/>
            </a:endParaRPr>
          </a:p>
        </p:txBody>
      </p:sp>
      <p:grpSp>
        <p:nvGrpSpPr>
          <p:cNvPr id="274" name="Google Shape;274;p19"/>
          <p:cNvGrpSpPr/>
          <p:nvPr/>
        </p:nvGrpSpPr>
        <p:grpSpPr>
          <a:xfrm flipH="1" rot="9368981">
            <a:off x="4466898" y="1428255"/>
            <a:ext cx="659988" cy="157481"/>
            <a:chOff x="2266178" y="2764475"/>
            <a:chExt cx="1792245" cy="232966"/>
          </a:xfrm>
        </p:grpSpPr>
        <p:sp>
          <p:nvSpPr>
            <p:cNvPr id="275" name="Google Shape;275;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9"/>
          <p:cNvGrpSpPr/>
          <p:nvPr/>
        </p:nvGrpSpPr>
        <p:grpSpPr>
          <a:xfrm flipH="1" rot="-9390309">
            <a:off x="4466908" y="2153543"/>
            <a:ext cx="659954" cy="157492"/>
            <a:chOff x="2266178" y="2764475"/>
            <a:chExt cx="1792245" cy="232966"/>
          </a:xfrm>
        </p:grpSpPr>
        <p:sp>
          <p:nvSpPr>
            <p:cNvPr id="278" name="Google Shape;278;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9"/>
          <p:cNvSpPr/>
          <p:nvPr/>
        </p:nvSpPr>
        <p:spPr>
          <a:xfrm>
            <a:off x="7643642" y="350097"/>
            <a:ext cx="1362900" cy="13626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a:p>
            <a:pPr indent="0" lvl="0" marL="0" rtl="0" algn="ctr">
              <a:spcBef>
                <a:spcPts val="0"/>
              </a:spcBef>
              <a:spcAft>
                <a:spcPts val="0"/>
              </a:spcAft>
              <a:buNone/>
            </a:pPr>
            <a:r>
              <a:rPr lang="en" sz="1600">
                <a:solidFill>
                  <a:srgbClr val="FF9900"/>
                </a:solidFill>
                <a:latin typeface="Sniglet"/>
                <a:ea typeface="Sniglet"/>
                <a:cs typeface="Sniglet"/>
                <a:sym typeface="Sniglet"/>
              </a:rPr>
              <a:t>As</a:t>
            </a:r>
            <a:endParaRPr sz="1600">
              <a:solidFill>
                <a:srgbClr val="FF9900"/>
              </a:solidFill>
              <a:latin typeface="Sniglet"/>
              <a:ea typeface="Sniglet"/>
              <a:cs typeface="Sniglet"/>
              <a:sym typeface="Sniglet"/>
            </a:endParaRPr>
          </a:p>
          <a:p>
            <a:pPr indent="0" lvl="0" marL="0" rtl="0" algn="ctr">
              <a:spcBef>
                <a:spcPts val="0"/>
              </a:spcBef>
              <a:spcAft>
                <a:spcPts val="0"/>
              </a:spcAft>
              <a:buNone/>
            </a:pPr>
            <a:r>
              <a:rPr lang="en" sz="1600">
                <a:solidFill>
                  <a:srgbClr val="FF9900"/>
                </a:solidFill>
                <a:latin typeface="Sniglet"/>
                <a:ea typeface="Sniglet"/>
                <a:cs typeface="Sniglet"/>
                <a:sym typeface="Sniglet"/>
              </a:rPr>
              <a:t>ERROR</a:t>
            </a:r>
            <a:endParaRPr sz="1600">
              <a:solidFill>
                <a:srgbClr val="FF9900"/>
              </a:solidFill>
              <a:latin typeface="Sniglet"/>
              <a:ea typeface="Sniglet"/>
              <a:cs typeface="Sniglet"/>
              <a:sym typeface="Sniglet"/>
            </a:endParaRPr>
          </a:p>
        </p:txBody>
      </p:sp>
      <p:grpSp>
        <p:nvGrpSpPr>
          <p:cNvPr id="281" name="Google Shape;281;p19"/>
          <p:cNvGrpSpPr/>
          <p:nvPr/>
        </p:nvGrpSpPr>
        <p:grpSpPr>
          <a:xfrm flipH="1" rot="10490532">
            <a:off x="7093757" y="1126833"/>
            <a:ext cx="659888" cy="157499"/>
            <a:chOff x="2266178" y="2764475"/>
            <a:chExt cx="1792245" cy="232966"/>
          </a:xfrm>
        </p:grpSpPr>
        <p:sp>
          <p:nvSpPr>
            <p:cNvPr id="282" name="Google Shape;282;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9"/>
          <p:cNvSpPr/>
          <p:nvPr/>
        </p:nvSpPr>
        <p:spPr>
          <a:xfrm>
            <a:off x="172660" y="1280926"/>
            <a:ext cx="1542300" cy="7227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Position in Digrams</a:t>
            </a:r>
            <a:endParaRPr>
              <a:solidFill>
                <a:srgbClr val="FFFFFF"/>
              </a:solidFill>
              <a:latin typeface="Sniglet"/>
              <a:ea typeface="Sniglet"/>
              <a:cs typeface="Sniglet"/>
              <a:sym typeface="Sniglet"/>
            </a:endParaRPr>
          </a:p>
        </p:txBody>
      </p:sp>
      <p:grpSp>
        <p:nvGrpSpPr>
          <p:cNvPr id="285" name="Google Shape;285;p19"/>
          <p:cNvGrpSpPr/>
          <p:nvPr/>
        </p:nvGrpSpPr>
        <p:grpSpPr>
          <a:xfrm flipH="1" rot="5370879">
            <a:off x="721643" y="2153539"/>
            <a:ext cx="444314" cy="157485"/>
            <a:chOff x="2266178" y="2764475"/>
            <a:chExt cx="1792245" cy="232966"/>
          </a:xfrm>
        </p:grpSpPr>
        <p:sp>
          <p:nvSpPr>
            <p:cNvPr id="286" name="Google Shape;286;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9"/>
          <p:cNvSpPr txBox="1"/>
          <p:nvPr/>
        </p:nvSpPr>
        <p:spPr>
          <a:xfrm>
            <a:off x="-118575" y="2003613"/>
            <a:ext cx="11430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Transform</a:t>
            </a:r>
            <a:endParaRPr>
              <a:solidFill>
                <a:srgbClr val="C9DAF8"/>
              </a:solidFill>
              <a:latin typeface="Sniglet"/>
              <a:ea typeface="Sniglet"/>
              <a:cs typeface="Sniglet"/>
              <a:sym typeface="Sniglet"/>
            </a:endParaRPr>
          </a:p>
        </p:txBody>
      </p:sp>
      <p:grpSp>
        <p:nvGrpSpPr>
          <p:cNvPr id="289" name="Google Shape;289;p19"/>
          <p:cNvGrpSpPr/>
          <p:nvPr/>
        </p:nvGrpSpPr>
        <p:grpSpPr>
          <a:xfrm flipH="1" rot="5371416">
            <a:off x="782135" y="3229038"/>
            <a:ext cx="323332" cy="157485"/>
            <a:chOff x="2266178" y="2764475"/>
            <a:chExt cx="1792245" cy="232966"/>
          </a:xfrm>
        </p:grpSpPr>
        <p:sp>
          <p:nvSpPr>
            <p:cNvPr id="290" name="Google Shape;290;p19"/>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9"/>
          <p:cNvSpPr txBox="1"/>
          <p:nvPr/>
        </p:nvSpPr>
        <p:spPr>
          <a:xfrm>
            <a:off x="7753600" y="1751313"/>
            <a:ext cx="11430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9DAF8"/>
                </a:solidFill>
                <a:latin typeface="Sniglet"/>
                <a:ea typeface="Sniglet"/>
                <a:cs typeface="Sniglet"/>
                <a:sym typeface="Sniglet"/>
              </a:rPr>
              <a:t>Label the word with 1</a:t>
            </a:r>
            <a:endParaRPr>
              <a:solidFill>
                <a:srgbClr val="C9DAF8"/>
              </a:solidFill>
              <a:latin typeface="Sniglet"/>
              <a:ea typeface="Sniglet"/>
              <a:cs typeface="Sniglet"/>
              <a:sym typeface="Snigle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0"/>
          <p:cNvSpPr txBox="1"/>
          <p:nvPr>
            <p:ph idx="1" type="body"/>
          </p:nvPr>
        </p:nvSpPr>
        <p:spPr>
          <a:xfrm>
            <a:off x="511800" y="1574425"/>
            <a:ext cx="8120400" cy="297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000">
                <a:solidFill>
                  <a:srgbClr val="FFFFFF"/>
                </a:solidFill>
                <a:latin typeface="Oswald"/>
                <a:ea typeface="Oswald"/>
                <a:cs typeface="Oswald"/>
                <a:sym typeface="Oswald"/>
              </a:rPr>
              <a:t>“A major problem with a global language model is its inability to adapt to the idiosyncrasies of particular domains”</a:t>
            </a:r>
            <a:endParaRPr sz="4000">
              <a:solidFill>
                <a:srgbClr val="FFFFFF"/>
              </a:solidFill>
              <a:latin typeface="Oswald"/>
              <a:ea typeface="Oswald"/>
              <a:cs typeface="Oswald"/>
              <a:sym typeface="Oswald"/>
            </a:endParaRPr>
          </a:p>
        </p:txBody>
      </p:sp>
      <p:pic>
        <p:nvPicPr>
          <p:cNvPr id="298" name="Google Shape;298;p20"/>
          <p:cNvPicPr preferRelativeResize="0"/>
          <p:nvPr/>
        </p:nvPicPr>
        <p:blipFill>
          <a:blip r:embed="rId3">
            <a:alphaModFix/>
          </a:blip>
          <a:stretch>
            <a:fillRect/>
          </a:stretch>
        </p:blipFill>
        <p:spPr>
          <a:xfrm>
            <a:off x="311700" y="150350"/>
            <a:ext cx="1466850" cy="1162050"/>
          </a:xfrm>
          <a:prstGeom prst="rect">
            <a:avLst/>
          </a:prstGeom>
          <a:noFill/>
          <a:ln>
            <a:noFill/>
          </a:ln>
        </p:spPr>
      </p:pic>
      <p:pic>
        <p:nvPicPr>
          <p:cNvPr id="299" name="Google Shape;299;p20"/>
          <p:cNvPicPr preferRelativeResize="0"/>
          <p:nvPr/>
        </p:nvPicPr>
        <p:blipFill>
          <a:blip r:embed="rId4">
            <a:alphaModFix/>
          </a:blip>
          <a:stretch>
            <a:fillRect/>
          </a:stretch>
        </p:blipFill>
        <p:spPr>
          <a:xfrm>
            <a:off x="7365450" y="3604100"/>
            <a:ext cx="1466850" cy="114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3" name="Shape 303"/>
        <p:cNvGrpSpPr/>
        <p:nvPr/>
      </p:nvGrpSpPr>
      <p:grpSpPr>
        <a:xfrm>
          <a:off x="0" y="0"/>
          <a:ext cx="0" cy="0"/>
          <a:chOff x="0" y="0"/>
          <a:chExt cx="0" cy="0"/>
        </a:xfrm>
      </p:grpSpPr>
      <p:sp>
        <p:nvSpPr>
          <p:cNvPr id="304" name="Google Shape;304;p21"/>
          <p:cNvSpPr txBox="1"/>
          <p:nvPr>
            <p:ph type="title"/>
          </p:nvPr>
        </p:nvSpPr>
        <p:spPr>
          <a:xfrm>
            <a:off x="-6000" y="0"/>
            <a:ext cx="9156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Error Correction - Topic Models</a:t>
            </a:r>
            <a:endParaRPr>
              <a:solidFill>
                <a:srgbClr val="000000"/>
              </a:solidFill>
            </a:endParaRPr>
          </a:p>
        </p:txBody>
      </p:sp>
      <p:pic>
        <p:nvPicPr>
          <p:cNvPr id="305" name="Google Shape;305;p21"/>
          <p:cNvPicPr preferRelativeResize="0"/>
          <p:nvPr/>
        </p:nvPicPr>
        <p:blipFill>
          <a:blip r:embed="rId3">
            <a:alphaModFix/>
          </a:blip>
          <a:stretch>
            <a:fillRect/>
          </a:stretch>
        </p:blipFill>
        <p:spPr>
          <a:xfrm>
            <a:off x="839500" y="586701"/>
            <a:ext cx="3280050" cy="4357925"/>
          </a:xfrm>
          <a:prstGeom prst="rect">
            <a:avLst/>
          </a:prstGeom>
          <a:noFill/>
          <a:ln>
            <a:noFill/>
          </a:ln>
        </p:spPr>
      </p:pic>
      <p:pic>
        <p:nvPicPr>
          <p:cNvPr id="306" name="Google Shape;306;p21"/>
          <p:cNvPicPr preferRelativeResize="0"/>
          <p:nvPr/>
        </p:nvPicPr>
        <p:blipFill>
          <a:blip r:embed="rId4">
            <a:alphaModFix/>
          </a:blip>
          <a:stretch>
            <a:fillRect/>
          </a:stretch>
        </p:blipFill>
        <p:spPr>
          <a:xfrm>
            <a:off x="4718975" y="507287"/>
            <a:ext cx="3280049" cy="4437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0" name="Shape 310"/>
        <p:cNvGrpSpPr/>
        <p:nvPr/>
      </p:nvGrpSpPr>
      <p:grpSpPr>
        <a:xfrm>
          <a:off x="0" y="0"/>
          <a:ext cx="0" cy="0"/>
          <a:chOff x="0" y="0"/>
          <a:chExt cx="0" cy="0"/>
        </a:xfrm>
      </p:grpSpPr>
      <p:sp>
        <p:nvSpPr>
          <p:cNvPr id="311" name="Google Shape;311;p22"/>
          <p:cNvSpPr txBox="1"/>
          <p:nvPr>
            <p:ph type="title"/>
          </p:nvPr>
        </p:nvSpPr>
        <p:spPr>
          <a:xfrm>
            <a:off x="-6000" y="0"/>
            <a:ext cx="9156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OCR Model and Probability of Candidate Words</a:t>
            </a:r>
            <a:endParaRPr>
              <a:solidFill>
                <a:schemeClr val="lt1"/>
              </a:solidFill>
            </a:endParaRPr>
          </a:p>
        </p:txBody>
      </p:sp>
      <p:sp>
        <p:nvSpPr>
          <p:cNvPr id="312" name="Google Shape;312;p22"/>
          <p:cNvSpPr txBox="1"/>
          <p:nvPr>
            <p:ph idx="1" type="body"/>
          </p:nvPr>
        </p:nvSpPr>
        <p:spPr>
          <a:xfrm>
            <a:off x="216188" y="5193675"/>
            <a:ext cx="8229600" cy="25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a:t>
            </a:r>
            <a:r>
              <a:rPr lang="en">
                <a:solidFill>
                  <a:srgbClr val="000000"/>
                </a:solidFill>
              </a:rPr>
              <a:t>w</a:t>
            </a:r>
            <a:r>
              <a:rPr lang="en">
                <a:solidFill>
                  <a:srgbClr val="000000"/>
                </a:solidFill>
              </a:rPr>
              <a:t>c) is the probability of the word</a:t>
            </a:r>
            <a:endParaRPr>
              <a:solidFill>
                <a:srgbClr val="000000"/>
              </a:solidFill>
            </a:endParaRPr>
          </a:p>
          <a:p>
            <a:pPr indent="0" lvl="0" marL="0" rtl="0" algn="l">
              <a:spcBef>
                <a:spcPts val="1600"/>
              </a:spcBef>
              <a:spcAft>
                <a:spcPts val="0"/>
              </a:spcAft>
              <a:buNone/>
            </a:pPr>
            <a:r>
              <a:rPr lang="en">
                <a:solidFill>
                  <a:srgbClr val="000000"/>
                </a:solidFill>
              </a:rPr>
              <a:t>N is the number of letters in the word</a:t>
            </a:r>
            <a:endParaRPr>
              <a:solidFill>
                <a:srgbClr val="000000"/>
              </a:solidFill>
            </a:endParaRPr>
          </a:p>
          <a:p>
            <a:pPr indent="0" lvl="0" marL="0" rtl="0" algn="l">
              <a:spcBef>
                <a:spcPts val="1600"/>
              </a:spcBef>
              <a:spcAft>
                <a:spcPts val="0"/>
              </a:spcAft>
              <a:buNone/>
            </a:pPr>
            <a:r>
              <a:rPr lang="en">
                <a:solidFill>
                  <a:srgbClr val="000000"/>
                </a:solidFill>
              </a:rPr>
              <a:t>and P(l f j |l s j ) is the probability that letter l s j was mistaken for l f j . </a:t>
            </a:r>
            <a:endParaRPr>
              <a:solidFill>
                <a:srgbClr val="000000"/>
              </a:solidFill>
            </a:endParaRPr>
          </a:p>
          <a:p>
            <a:pPr indent="0" lvl="0" marL="0" rtl="0" algn="l">
              <a:spcBef>
                <a:spcPts val="1600"/>
              </a:spcBef>
              <a:spcAft>
                <a:spcPts val="0"/>
              </a:spcAft>
              <a:buNone/>
            </a:pPr>
            <a:r>
              <a:rPr lang="en">
                <a:solidFill>
                  <a:srgbClr val="000000"/>
                </a:solidFill>
              </a:rPr>
              <a:t>For example: boat → coat, bolt, beat</a:t>
            </a:r>
            <a:endParaRPr>
              <a:solidFill>
                <a:srgbClr val="000000"/>
              </a:solidFill>
            </a:endParaRPr>
          </a:p>
          <a:p>
            <a:pPr indent="0" lvl="0" marL="0" rtl="0" algn="l">
              <a:spcBef>
                <a:spcPts val="1600"/>
              </a:spcBef>
              <a:spcAft>
                <a:spcPts val="0"/>
              </a:spcAft>
              <a:buNone/>
            </a:pPr>
            <a:r>
              <a:rPr lang="en">
                <a:solidFill>
                  <a:srgbClr val="000000"/>
                </a:solidFill>
              </a:rPr>
              <a:t>Proba that word is in each topic multiplied by the proba that you are on that topic multiplied by the probability of typical errors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313" name="Google Shape;313;p22"/>
          <p:cNvPicPr preferRelativeResize="0"/>
          <p:nvPr/>
        </p:nvPicPr>
        <p:blipFill rotWithShape="1">
          <a:blip r:embed="rId3">
            <a:alphaModFix/>
          </a:blip>
          <a:srcRect b="16183" l="20101" r="21291" t="-2405"/>
          <a:stretch/>
        </p:blipFill>
        <p:spPr>
          <a:xfrm>
            <a:off x="-2987" y="857400"/>
            <a:ext cx="5241975" cy="1467950"/>
          </a:xfrm>
          <a:prstGeom prst="rect">
            <a:avLst/>
          </a:prstGeom>
          <a:noFill/>
          <a:ln>
            <a:noFill/>
          </a:ln>
        </p:spPr>
      </p:pic>
      <p:pic>
        <p:nvPicPr>
          <p:cNvPr id="314" name="Google Shape;314;p22"/>
          <p:cNvPicPr preferRelativeResize="0"/>
          <p:nvPr/>
        </p:nvPicPr>
        <p:blipFill rotWithShape="1">
          <a:blip r:embed="rId4">
            <a:alphaModFix/>
          </a:blip>
          <a:srcRect b="16764" l="22840" r="25623" t="11837"/>
          <a:stretch/>
        </p:blipFill>
        <p:spPr>
          <a:xfrm>
            <a:off x="2219475" y="2431763"/>
            <a:ext cx="3863774" cy="1187550"/>
          </a:xfrm>
          <a:prstGeom prst="rect">
            <a:avLst/>
          </a:prstGeom>
          <a:noFill/>
          <a:ln>
            <a:noFill/>
          </a:ln>
        </p:spPr>
      </p:pic>
      <p:cxnSp>
        <p:nvCxnSpPr>
          <p:cNvPr id="315" name="Google Shape;315;p22"/>
          <p:cNvCxnSpPr/>
          <p:nvPr/>
        </p:nvCxnSpPr>
        <p:spPr>
          <a:xfrm flipH="1">
            <a:off x="2614988" y="1956525"/>
            <a:ext cx="6000" cy="866700"/>
          </a:xfrm>
          <a:prstGeom prst="straightConnector1">
            <a:avLst/>
          </a:prstGeom>
          <a:noFill/>
          <a:ln cap="flat" cmpd="sng" w="38100">
            <a:solidFill>
              <a:srgbClr val="FF0000"/>
            </a:solidFill>
            <a:prstDash val="solid"/>
            <a:round/>
            <a:headEnd len="med" w="med" type="none"/>
            <a:tailEnd len="med" w="med" type="triangle"/>
          </a:ln>
        </p:spPr>
      </p:cxnSp>
      <p:sp>
        <p:nvSpPr>
          <p:cNvPr id="316" name="Google Shape;316;p22"/>
          <p:cNvSpPr txBox="1"/>
          <p:nvPr/>
        </p:nvSpPr>
        <p:spPr>
          <a:xfrm>
            <a:off x="457200" y="3414750"/>
            <a:ext cx="8229600" cy="11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Example: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Boat → coat, bolt, beat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Score (wc) = probability that this word is a good replacement calculated by the multiplication of the probability that the word is located in each topic multiplied by the probability that you are on that topic multiplied by the probability of typical errors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